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handoutMasterIdLst>
    <p:handoutMasterId r:id="rId37"/>
  </p:handoutMasterIdLst>
  <p:sldIdLst>
    <p:sldId id="263" r:id="rId2"/>
    <p:sldId id="285" r:id="rId3"/>
    <p:sldId id="316" r:id="rId4"/>
    <p:sldId id="322" r:id="rId5"/>
    <p:sldId id="323" r:id="rId6"/>
    <p:sldId id="317" r:id="rId7"/>
    <p:sldId id="324" r:id="rId8"/>
    <p:sldId id="320" r:id="rId9"/>
    <p:sldId id="325" r:id="rId10"/>
    <p:sldId id="318" r:id="rId11"/>
    <p:sldId id="319" r:id="rId12"/>
    <p:sldId id="326" r:id="rId13"/>
    <p:sldId id="327" r:id="rId14"/>
    <p:sldId id="328" r:id="rId15"/>
    <p:sldId id="334" r:id="rId16"/>
    <p:sldId id="333" r:id="rId17"/>
    <p:sldId id="335" r:id="rId18"/>
    <p:sldId id="336" r:id="rId19"/>
    <p:sldId id="337" r:id="rId20"/>
    <p:sldId id="359" r:id="rId21"/>
    <p:sldId id="338" r:id="rId22"/>
    <p:sldId id="339" r:id="rId23"/>
    <p:sldId id="340" r:id="rId24"/>
    <p:sldId id="343" r:id="rId25"/>
    <p:sldId id="342" r:id="rId26"/>
    <p:sldId id="344" r:id="rId27"/>
    <p:sldId id="345" r:id="rId28"/>
    <p:sldId id="348" r:id="rId29"/>
    <p:sldId id="347" r:id="rId30"/>
    <p:sldId id="349" r:id="rId31"/>
    <p:sldId id="350" r:id="rId32"/>
    <p:sldId id="351" r:id="rId33"/>
    <p:sldId id="360" r:id="rId34"/>
    <p:sldId id="35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an" initials="JD" lastIdx="4" clrIdx="0">
    <p:extLst>
      <p:ext uri="{19B8F6BF-5375-455C-9EA6-DF929625EA0E}">
        <p15:presenceInfo xmlns:p15="http://schemas.microsoft.com/office/powerpoint/2012/main" userId="S::jdean@theadditiveagency.com::48d7c856-aa91-4f9a-9c9d-c7de74b978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7780"/>
    <a:srgbClr val="D74100"/>
    <a:srgbClr val="000000"/>
    <a:srgbClr val="404040"/>
    <a:srgbClr val="6D777E"/>
    <a:srgbClr val="F76900"/>
    <a:srgbClr val="F768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AC5ADF-447F-1441-9C92-8CC0AD4C0020}" v="65" dt="2022-03-18T05:49:31.403"/>
  </p1510:revLst>
</p1510:revInfo>
</file>

<file path=ppt/tableStyles.xml><?xml version="1.0" encoding="utf-8"?>
<a:tblStyleLst xmlns:a="http://schemas.openxmlformats.org/drawingml/2006/main" def="{10A1B5D5-9B99-4C35-A422-299274C87663}">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85"/>
    <p:restoredTop sz="89236"/>
  </p:normalViewPr>
  <p:slideViewPr>
    <p:cSldViewPr snapToGrid="0" snapToObjects="1">
      <p:cViewPr varScale="1">
        <p:scale>
          <a:sx n="56" d="100"/>
          <a:sy n="56" d="100"/>
        </p:scale>
        <p:origin x="208" y="1088"/>
      </p:cViewPr>
      <p:guideLst/>
    </p:cSldViewPr>
  </p:slideViewPr>
  <p:outlineViewPr>
    <p:cViewPr>
      <p:scale>
        <a:sx n="33" d="100"/>
        <a:sy n="33" d="100"/>
      </p:scale>
      <p:origin x="0" y="-1272"/>
    </p:cViewPr>
  </p:outlineViewPr>
  <p:notesTextViewPr>
    <p:cViewPr>
      <p:scale>
        <a:sx n="1" d="1"/>
        <a:sy n="1" d="1"/>
      </p:scale>
      <p:origin x="0" y="0"/>
    </p:cViewPr>
  </p:notesTextViewPr>
  <p:sorterViewPr>
    <p:cViewPr>
      <p:scale>
        <a:sx n="152" d="100"/>
        <a:sy n="152" d="100"/>
      </p:scale>
      <p:origin x="0" y="0"/>
    </p:cViewPr>
  </p:sorterViewPr>
  <p:notesViewPr>
    <p:cSldViewPr snapToGrid="0" snapToObjects="1">
      <p:cViewPr varScale="1">
        <p:scale>
          <a:sx n="114" d="100"/>
          <a:sy n="114" d="100"/>
        </p:scale>
        <p:origin x="3544"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01379A-EF37-704C-8538-D0F73F424F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C2CBE97-3D0C-5045-9FE9-7F95CA6BE3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CE2166-158B-7043-BC3D-862E3961CD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20385E-9AEC-AE4B-9F29-034FFD6546A1}" type="slidenum">
              <a:rPr lang="en-US" smtClean="0"/>
              <a:t>‹#›</a:t>
            </a:fld>
            <a:endParaRPr lang="en-US"/>
          </a:p>
        </p:txBody>
      </p:sp>
      <p:sp>
        <p:nvSpPr>
          <p:cNvPr id="6" name="Date Placeholder 5">
            <a:extLst>
              <a:ext uri="{FF2B5EF4-FFF2-40B4-BE49-F238E27FC236}">
                <a16:creationId xmlns:a16="http://schemas.microsoft.com/office/drawing/2014/main" id="{37B6664E-7B47-9F48-A0F4-96D7B082EC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EE0C87-C4B2-804D-A271-30F16C3C06F1}" type="datetimeFigureOut">
              <a:rPr lang="en-US" smtClean="0"/>
              <a:t>5/9/22</a:t>
            </a:fld>
            <a:endParaRPr lang="en-US"/>
          </a:p>
        </p:txBody>
      </p:sp>
    </p:spTree>
    <p:extLst>
      <p:ext uri="{BB962C8B-B14F-4D97-AF65-F5344CB8AC3E}">
        <p14:creationId xmlns:p14="http://schemas.microsoft.com/office/powerpoint/2010/main" val="302425477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5:17:32.703"/>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5:17:33.454"/>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5:17:37.121"/>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16383,'2'6'0,"1"-2"0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5:17:44.070"/>
    </inkml:context>
    <inkml:brush xml:id="br0">
      <inkml:brushProperty name="width" value="0.1" units="cm"/>
      <inkml:brushProperty name="height" value="0.6" units="cm"/>
      <inkml:brushProperty name="color" value="#849398"/>
      <inkml:brushProperty name="inkEffects" value="pencil"/>
    </inkml:brush>
  </inkml:definitions>
  <inkml:trace contextRef="#ctx0" brushRef="#br0">6 11 16383,'-3'-6'0,"1"1"0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5:17:44.487"/>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05:17:52.153"/>
    </inkml:context>
    <inkml:brush xml:id="br0">
      <inkml:brushProperty name="width" value="0.05" units="cm"/>
      <inkml:brushProperty name="height" value="0.05" units="cm"/>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088AB-38D9-574D-9FE4-C1ABD659377A}" type="datetimeFigureOut">
              <a:rPr lang="en-US" smtClean="0"/>
              <a:t>5/9/22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C9CC7F-D7FD-7142-9894-9CD0A54CFBFA}" type="slidenum">
              <a:rPr lang="en-US" smtClean="0"/>
              <a:t>‹#›</a:t>
            </a:fld>
            <a:endParaRPr lang="en-US"/>
          </a:p>
        </p:txBody>
      </p:sp>
    </p:spTree>
    <p:extLst>
      <p:ext uri="{BB962C8B-B14F-4D97-AF65-F5344CB8AC3E}">
        <p14:creationId xmlns:p14="http://schemas.microsoft.com/office/powerpoint/2010/main" val="4292172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1</a:t>
            </a:fld>
            <a:endParaRPr lang="en-US"/>
          </a:p>
        </p:txBody>
      </p:sp>
    </p:spTree>
    <p:extLst>
      <p:ext uri="{BB962C8B-B14F-4D97-AF65-F5344CB8AC3E}">
        <p14:creationId xmlns:p14="http://schemas.microsoft.com/office/powerpoint/2010/main" val="1160563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2</a:t>
            </a:fld>
            <a:endParaRPr lang="en-US"/>
          </a:p>
        </p:txBody>
      </p:sp>
    </p:spTree>
    <p:extLst>
      <p:ext uri="{BB962C8B-B14F-4D97-AF65-F5344CB8AC3E}">
        <p14:creationId xmlns:p14="http://schemas.microsoft.com/office/powerpoint/2010/main" val="1426830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3</a:t>
            </a:fld>
            <a:endParaRPr lang="en-US"/>
          </a:p>
        </p:txBody>
      </p:sp>
    </p:spTree>
    <p:extLst>
      <p:ext uri="{BB962C8B-B14F-4D97-AF65-F5344CB8AC3E}">
        <p14:creationId xmlns:p14="http://schemas.microsoft.com/office/powerpoint/2010/main" val="1539893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with Block S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731520" y="1879447"/>
            <a:ext cx="6583680" cy="2387600"/>
          </a:xfrm>
          <a:prstGeom prst="rect">
            <a:avLst/>
          </a:prstGeom>
        </p:spPr>
        <p:txBody>
          <a:bodyPr anchor="b">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731520" y="4975122"/>
            <a:ext cx="6583680" cy="1039761"/>
          </a:xfrm>
          <a:prstGeom prst="rect">
            <a:avLst/>
          </a:prstGeom>
        </p:spPr>
        <p:txBody>
          <a:bodyPr>
            <a:normAutofit/>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7" name="Picture 3" descr="Syracuse University is presented next to a block S in orange on a white background." title="Syracuse University Logo">
            <a:extLst>
              <a:ext uri="{FF2B5EF4-FFF2-40B4-BE49-F238E27FC236}">
                <a16:creationId xmlns:a16="http://schemas.microsoft.com/office/drawing/2014/main" id="{45EA3A71-4B99-694C-96D0-5C3A8731AD4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40664" y="466344"/>
            <a:ext cx="3300984" cy="621792"/>
          </a:xfrm>
          <a:prstGeom prst="rect">
            <a:avLst/>
          </a:prstGeom>
        </p:spPr>
      </p:pic>
      <p:pic>
        <p:nvPicPr>
          <p:cNvPr id="6" name="Picture 5">
            <a:extLst>
              <a:ext uri="{FF2B5EF4-FFF2-40B4-BE49-F238E27FC236}">
                <a16:creationId xmlns:a16="http://schemas.microsoft.com/office/drawing/2014/main" id="{D1221376-2AE5-2440-A379-02BA6AB57591}"/>
              </a:ext>
            </a:extLst>
          </p:cNvPr>
          <p:cNvPicPr>
            <a:picLocks noChangeAspect="1"/>
          </p:cNvPicPr>
          <p:nvPr userDrawn="1"/>
        </p:nvPicPr>
        <p:blipFill>
          <a:blip r:embed="rId3"/>
          <a:stretch>
            <a:fillRect/>
          </a:stretch>
        </p:blipFill>
        <p:spPr>
          <a:xfrm>
            <a:off x="7571667" y="442093"/>
            <a:ext cx="4335411" cy="5963476"/>
          </a:xfrm>
          <a:prstGeom prst="rect">
            <a:avLst/>
          </a:prstGeom>
        </p:spPr>
      </p:pic>
    </p:spTree>
    <p:extLst>
      <p:ext uri="{BB962C8B-B14F-4D97-AF65-F5344CB8AC3E}">
        <p14:creationId xmlns:p14="http://schemas.microsoft.com/office/powerpoint/2010/main" val="3842758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p:nvPr>
        </p:nvSpPr>
        <p:spPr>
          <a:xfrm>
            <a:off x="838200" y="365125"/>
            <a:ext cx="10515600" cy="1325563"/>
          </a:xfrm>
        </p:spPr>
        <p:txBody>
          <a:bodyPr/>
          <a:lstStyle/>
          <a:p>
            <a:r>
              <a:rPr lang="en-US" dirty="0"/>
              <a:t>Click to edit Master title style</a:t>
            </a:r>
          </a:p>
        </p:txBody>
      </p:sp>
      <p:sp>
        <p:nvSpPr>
          <p:cNvPr id="4" name="Table Placeholder 3">
            <a:extLst>
              <a:ext uri="{FF2B5EF4-FFF2-40B4-BE49-F238E27FC236}">
                <a16:creationId xmlns:a16="http://schemas.microsoft.com/office/drawing/2014/main" id="{3B3998B0-802F-B748-B5BA-6FE0D7471297}"/>
              </a:ext>
            </a:extLst>
          </p:cNvPr>
          <p:cNvSpPr>
            <a:spLocks noGrp="1"/>
          </p:cNvSpPr>
          <p:nvPr>
            <p:ph type="tbl" sz="quarter" idx="10"/>
          </p:nvPr>
        </p:nvSpPr>
        <p:spPr>
          <a:xfrm>
            <a:off x="841248" y="1828800"/>
            <a:ext cx="10515600" cy="4352544"/>
          </a:xfrm>
        </p:spPr>
        <p:txBody>
          <a:bodyPr/>
          <a:lstStyle>
            <a:lvl1pPr marL="0" indent="0">
              <a:buNone/>
              <a:defRPr/>
            </a:lvl1pPr>
          </a:lstStyle>
          <a:p>
            <a:endParaRPr lang="en-US" dirty="0"/>
          </a:p>
        </p:txBody>
      </p:sp>
    </p:spTree>
    <p:extLst>
      <p:ext uri="{BB962C8B-B14F-4D97-AF65-F5344CB8AC3E}">
        <p14:creationId xmlns:p14="http://schemas.microsoft.com/office/powerpoint/2010/main" val="1652140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Only">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F2A658F-CD0B-4645-8298-83CE8302ACB7}"/>
              </a:ext>
            </a:extLst>
          </p:cNvPr>
          <p:cNvSpPr>
            <a:spLocks noGrp="1"/>
          </p:cNvSpPr>
          <p:nvPr>
            <p:ph type="title"/>
          </p:nvPr>
        </p:nvSpPr>
        <p:spPr/>
        <p:txBody>
          <a:bodyPr/>
          <a:lstStyle/>
          <a:p>
            <a:r>
              <a:rPr lang="en-US" dirty="0"/>
              <a:t>Click to edit Master title style</a:t>
            </a:r>
          </a:p>
        </p:txBody>
      </p:sp>
      <p:sp>
        <p:nvSpPr>
          <p:cNvPr id="11" name="Picture Placeholder 2">
            <a:extLst>
              <a:ext uri="{FF2B5EF4-FFF2-40B4-BE49-F238E27FC236}">
                <a16:creationId xmlns:a16="http://schemas.microsoft.com/office/drawing/2014/main" id="{0D1DCB07-D8B9-C74E-BA30-F4E3DA9511DA}"/>
              </a:ext>
            </a:extLst>
          </p:cNvPr>
          <p:cNvSpPr>
            <a:spLocks noGrp="1"/>
          </p:cNvSpPr>
          <p:nvPr>
            <p:ph type="pic" sz="quarter" idx="10"/>
          </p:nvPr>
        </p:nvSpPr>
        <p:spPr>
          <a:xfrm>
            <a:off x="0" y="2070101"/>
            <a:ext cx="12192000" cy="4787899"/>
          </a:xfrm>
        </p:spPr>
        <p:txBody>
          <a:bodyPr/>
          <a:lstStyle>
            <a:lvl1pPr marL="0" indent="0">
              <a:buNone/>
              <a:defRPr/>
            </a:lvl1pPr>
          </a:lstStyle>
          <a:p>
            <a:endParaRPr lang="en-US" dirty="0"/>
          </a:p>
        </p:txBody>
      </p:sp>
    </p:spTree>
    <p:extLst>
      <p:ext uri="{BB962C8B-B14F-4D97-AF65-F5344CB8AC3E}">
        <p14:creationId xmlns:p14="http://schemas.microsoft.com/office/powerpoint/2010/main" val="3010558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A667-DD05-564E-B57D-77CECB3AE44E}"/>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55599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100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Oran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704031" y="1060809"/>
            <a:ext cx="5224821" cy="2852737"/>
          </a:xfrm>
          <a:prstGeom prst="rect">
            <a:avLst/>
          </a:prstGeom>
        </p:spPr>
        <p:txBody>
          <a:bodyPr anchor="b">
            <a:normAutofit/>
          </a:bodyPr>
          <a:lstStyle>
            <a:lvl1pPr>
              <a:defRPr sz="54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704088" y="4114800"/>
            <a:ext cx="5224821" cy="1500187"/>
          </a:xfrm>
          <a:prstGeom prst="rect">
            <a:avLst/>
          </a:prstGeom>
        </p:spPr>
        <p:txBody>
          <a:bodyPr>
            <a:normAutofit/>
          </a:bodyPr>
          <a:lstStyle>
            <a:lvl1pPr marL="0" indent="0">
              <a:buNone/>
              <a:defRPr sz="2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8" name="Picture Placeholder 3">
            <a:extLst>
              <a:ext uri="{FF2B5EF4-FFF2-40B4-BE49-F238E27FC236}">
                <a16:creationId xmlns:a16="http://schemas.microsoft.com/office/drawing/2014/main" id="{0816FEDB-1838-C944-A3FD-F00975D579E6}"/>
              </a:ext>
            </a:extLst>
          </p:cNvPr>
          <p:cNvSpPr>
            <a:spLocks noGrp="1"/>
          </p:cNvSpPr>
          <p:nvPr>
            <p:ph type="pic" sz="quarter" idx="10"/>
          </p:nvPr>
        </p:nvSpPr>
        <p:spPr>
          <a:xfrm>
            <a:off x="6492240" y="0"/>
            <a:ext cx="5699760" cy="6858000"/>
          </a:xfrm>
          <a:solidFill>
            <a:schemeClr val="tx1"/>
          </a:solidFill>
        </p:spPr>
        <p:txBody>
          <a:bodyPr/>
          <a:lstStyle>
            <a:lvl1pPr marL="0" indent="0">
              <a:buNone/>
              <a:defRPr/>
            </a:lvl1pPr>
          </a:lstStyle>
          <a:p>
            <a:endParaRPr lang="en-US" dirty="0"/>
          </a:p>
        </p:txBody>
      </p:sp>
    </p:spTree>
    <p:extLst>
      <p:ext uri="{BB962C8B-B14F-4D97-AF65-F5344CB8AC3E}">
        <p14:creationId xmlns:p14="http://schemas.microsoft.com/office/powerpoint/2010/main" val="267040620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704031" y="1060809"/>
            <a:ext cx="5224821" cy="2852737"/>
          </a:xfrm>
          <a:prstGeom prst="rect">
            <a:avLst/>
          </a:prstGeom>
        </p:spPr>
        <p:txBody>
          <a:bodyPr anchor="b">
            <a:normAutofit/>
          </a:bodyPr>
          <a:lstStyle>
            <a:lvl1pPr>
              <a:defRPr sz="54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704031" y="4114800"/>
            <a:ext cx="5224821" cy="1500187"/>
          </a:xfrm>
          <a:prstGeom prst="rect">
            <a:avLst/>
          </a:prstGeom>
        </p:spPr>
        <p:txBody>
          <a:bodyPr>
            <a:normAutofit/>
          </a:bodyPr>
          <a:lstStyle>
            <a:lvl1pPr marL="0" indent="0">
              <a:buNone/>
              <a:defRPr sz="2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Picture Placeholder 3">
            <a:extLst>
              <a:ext uri="{FF2B5EF4-FFF2-40B4-BE49-F238E27FC236}">
                <a16:creationId xmlns:a16="http://schemas.microsoft.com/office/drawing/2014/main" id="{C17D0421-183A-334C-9D76-A5BEBECDE60F}"/>
              </a:ext>
            </a:extLst>
          </p:cNvPr>
          <p:cNvSpPr>
            <a:spLocks noGrp="1"/>
          </p:cNvSpPr>
          <p:nvPr>
            <p:ph type="pic" sz="quarter" idx="10"/>
          </p:nvPr>
        </p:nvSpPr>
        <p:spPr>
          <a:xfrm>
            <a:off x="6492240" y="0"/>
            <a:ext cx="5699760" cy="6858000"/>
          </a:xfrm>
          <a:solidFill>
            <a:schemeClr val="bg1"/>
          </a:solidFill>
        </p:spPr>
        <p:txBody>
          <a:bodyPr/>
          <a:lstStyle>
            <a:lvl1pPr marL="0" indent="0">
              <a:buNone/>
              <a:defRPr/>
            </a:lvl1pPr>
          </a:lstStyle>
          <a:p>
            <a:endParaRPr lang="en-US" dirty="0"/>
          </a:p>
        </p:txBody>
      </p:sp>
    </p:spTree>
    <p:extLst>
      <p:ext uri="{BB962C8B-B14F-4D97-AF65-F5344CB8AC3E}">
        <p14:creationId xmlns:p14="http://schemas.microsoft.com/office/powerpoint/2010/main" val="2268176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0" y="3836987"/>
            <a:ext cx="10515600" cy="1363663"/>
          </a:xfrm>
          <a:prstGeom prst="rect">
            <a:avLst/>
          </a:prstGeom>
        </p:spPr>
        <p:txBody>
          <a:bodyPr anchor="b">
            <a:normAutofit/>
          </a:bodyPr>
          <a:lstStyle>
            <a:lvl1pPr>
              <a:defRPr sz="54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831850" y="5357813"/>
            <a:ext cx="10515600" cy="719454"/>
          </a:xfrm>
          <a:prstGeom prst="rect">
            <a:avLst/>
          </a:prstGeom>
        </p:spPr>
        <p:txBody>
          <a:bodyPr>
            <a:normAutofit/>
          </a:bodyPr>
          <a:lstStyle>
            <a:lvl1pPr marL="0" indent="0">
              <a:buNone/>
              <a:defRPr sz="2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217107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0" y="3836987"/>
            <a:ext cx="10515600" cy="1363663"/>
          </a:xfrm>
          <a:prstGeom prst="rect">
            <a:avLst/>
          </a:prstGeom>
        </p:spPr>
        <p:txBody>
          <a:bodyPr anchor="b">
            <a:normAutofit/>
          </a:bodyPr>
          <a:lstStyle>
            <a:lvl1pPr>
              <a:defRPr sz="54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831850" y="5357813"/>
            <a:ext cx="10515600" cy="719454"/>
          </a:xfrm>
          <a:prstGeom prst="rect">
            <a:avLst/>
          </a:prstGeom>
        </p:spPr>
        <p:txBody>
          <a:bodyPr>
            <a:normAutofit/>
          </a:bodyPr>
          <a:lstStyle>
            <a:lvl1pPr marL="0" indent="0">
              <a:buNone/>
              <a:defRPr sz="2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875742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Ref idx="1001">
        <a:schemeClr val="bg2"/>
      </p:bgRef>
    </p:bg>
    <p:spTree>
      <p:nvGrpSpPr>
        <p:cNvPr id="1" name=""/>
        <p:cNvGrpSpPr/>
        <p:nvPr/>
      </p:nvGrpSpPr>
      <p:grpSpPr>
        <a:xfrm>
          <a:off x="0" y="0"/>
          <a:ext cx="0" cy="0"/>
          <a:chOff x="0" y="0"/>
          <a:chExt cx="0" cy="0"/>
        </a:xfrm>
      </p:grpSpPr>
      <p:sp>
        <p:nvSpPr>
          <p:cNvPr id="8" name="Rectangle 3" descr="This rectangle is a decorative element that becomes a white background for the orange logo at the top left of the slide. " title="Decorative Background">
            <a:extLst>
              <a:ext uri="{FF2B5EF4-FFF2-40B4-BE49-F238E27FC236}">
                <a16:creationId xmlns:a16="http://schemas.microsoft.com/office/drawing/2014/main" id="{982ED1EF-5686-E24D-9F47-3384F095732F}"/>
              </a:ext>
            </a:extLst>
          </p:cNvPr>
          <p:cNvSpPr/>
          <p:nvPr userDrawn="1"/>
        </p:nvSpPr>
        <p:spPr>
          <a:xfrm>
            <a:off x="0" y="0"/>
            <a:ext cx="12191999" cy="1188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378F63C-0147-3441-9377-F9E2452D2B33}"/>
              </a:ext>
            </a:extLst>
          </p:cNvPr>
          <p:cNvSpPr>
            <a:spLocks noGrp="1"/>
          </p:cNvSpPr>
          <p:nvPr>
            <p:ph type="title"/>
          </p:nvPr>
        </p:nvSpPr>
        <p:spPr>
          <a:xfrm>
            <a:off x="3354332" y="2778847"/>
            <a:ext cx="5486400" cy="1737360"/>
          </a:xfrm>
        </p:spPr>
        <p:txBody>
          <a:bodyPr>
            <a:normAutofit/>
          </a:bodyPr>
          <a:lstStyle>
            <a:lvl1pPr>
              <a:defRPr sz="6600">
                <a:solidFill>
                  <a:schemeClr val="tx1"/>
                </a:solidFill>
              </a:defRPr>
            </a:lvl1pPr>
          </a:lstStyle>
          <a:p>
            <a:endParaRPr lang="en-US" dirty="0"/>
          </a:p>
        </p:txBody>
      </p:sp>
      <p:pic>
        <p:nvPicPr>
          <p:cNvPr id="5" name="Picture 2" descr="Syracuse University is presented next to a block S in orange on a white background." title="Syracuse University Logo">
            <a:extLst>
              <a:ext uri="{FF2B5EF4-FFF2-40B4-BE49-F238E27FC236}">
                <a16:creationId xmlns:a16="http://schemas.microsoft.com/office/drawing/2014/main" id="{DB50F347-9886-324C-A880-F8E9B3A822C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90" r="-90"/>
          <a:stretch/>
        </p:blipFill>
        <p:spPr>
          <a:xfrm>
            <a:off x="696058" y="365760"/>
            <a:ext cx="2418374" cy="457200"/>
          </a:xfrm>
          <a:prstGeom prst="rect">
            <a:avLst/>
          </a:prstGeom>
        </p:spPr>
      </p:pic>
    </p:spTree>
    <p:extLst>
      <p:ext uri="{BB962C8B-B14F-4D97-AF65-F5344CB8AC3E}">
        <p14:creationId xmlns:p14="http://schemas.microsoft.com/office/powerpoint/2010/main" val="3065986159"/>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Laurel (Orang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94660B-E1AB-AF43-9B1B-F34D5E1CCF80}"/>
              </a:ext>
            </a:extLst>
          </p:cNvPr>
          <p:cNvSpPr>
            <a:spLocks noGrp="1"/>
          </p:cNvSpPr>
          <p:nvPr>
            <p:ph type="title"/>
          </p:nvPr>
        </p:nvSpPr>
        <p:spPr>
          <a:xfrm>
            <a:off x="740663" y="2766217"/>
            <a:ext cx="5486400" cy="1737360"/>
          </a:xfrm>
        </p:spPr>
        <p:txBody>
          <a:bodyPr tIns="0" bIns="0" anchor="t" anchorCtr="0">
            <a:normAutofit/>
          </a:bodyPr>
          <a:lstStyle>
            <a:lvl1pPr>
              <a:defRPr sz="6600">
                <a:solidFill>
                  <a:schemeClr val="tx1"/>
                </a:solidFill>
              </a:defRPr>
            </a:lvl1pPr>
          </a:lstStyle>
          <a:p>
            <a:endParaRPr lang="en-US" dirty="0"/>
          </a:p>
        </p:txBody>
      </p:sp>
      <p:pic>
        <p:nvPicPr>
          <p:cNvPr id="6" name="Picture 3" descr="Syracuse University is presented next to a block S in white on an orange background." title="Syracuse University Logo">
            <a:extLst>
              <a:ext uri="{FF2B5EF4-FFF2-40B4-BE49-F238E27FC236}">
                <a16:creationId xmlns:a16="http://schemas.microsoft.com/office/drawing/2014/main" id="{041D6A3C-A6D7-5C40-8DB1-7F7F93BCA5D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69" t="408" r="-69" b="-408"/>
          <a:stretch/>
        </p:blipFill>
        <p:spPr>
          <a:xfrm>
            <a:off x="740664" y="466344"/>
            <a:ext cx="3300984" cy="621792"/>
          </a:xfrm>
          <a:prstGeom prst="rect">
            <a:avLst/>
          </a:prstGeom>
        </p:spPr>
      </p:pic>
      <p:pic>
        <p:nvPicPr>
          <p:cNvPr id="7" name="Picture 3" descr="The laurel from the Syracuse University seal is cropped to fit the right side of the slide. The laurel consists of a series of leaves in an arch. The laurel is white on top of an orange background." title="Syracuse University Laurel">
            <a:extLst>
              <a:ext uri="{FF2B5EF4-FFF2-40B4-BE49-F238E27FC236}">
                <a16:creationId xmlns:a16="http://schemas.microsoft.com/office/drawing/2014/main" id="{4F9193E3-243E-1B45-8467-4622423DF063}"/>
              </a:ext>
            </a:extLst>
          </p:cNvPr>
          <p:cNvPicPr>
            <a:picLocks noChangeAspect="1"/>
          </p:cNvPicPr>
          <p:nvPr userDrawn="1"/>
        </p:nvPicPr>
        <p:blipFill rotWithShape="1">
          <a:blip r:embed="rId3"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spTree>
    <p:extLst>
      <p:ext uri="{BB962C8B-B14F-4D97-AF65-F5344CB8AC3E}">
        <p14:creationId xmlns:p14="http://schemas.microsoft.com/office/powerpoint/2010/main" val="269314339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with Block S (Nav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731520" y="1879447"/>
            <a:ext cx="6583680" cy="2387600"/>
          </a:xfrm>
          <a:prstGeom prst="rect">
            <a:avLst/>
          </a:prstGeom>
        </p:spPr>
        <p:txBody>
          <a:bodyPr anchor="b">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731520" y="4975122"/>
            <a:ext cx="6583680" cy="1039761"/>
          </a:xfrm>
          <a:prstGeom prst="rect">
            <a:avLst/>
          </a:prstGeom>
        </p:spPr>
        <p:txBody>
          <a:bodyPr>
            <a:normAutofit/>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3" descr="Syracuse University is presented next to a block S in orange on a white background." title="Syracuse University Logo">
            <a:extLst>
              <a:ext uri="{FF2B5EF4-FFF2-40B4-BE49-F238E27FC236}">
                <a16:creationId xmlns:a16="http://schemas.microsoft.com/office/drawing/2014/main" id="{33CC16B8-858B-E641-A281-B2BCE05C59E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40664" y="466344"/>
            <a:ext cx="3300984" cy="621792"/>
          </a:xfrm>
          <a:prstGeom prst="rect">
            <a:avLst/>
          </a:prstGeom>
        </p:spPr>
      </p:pic>
      <p:pic>
        <p:nvPicPr>
          <p:cNvPr id="6" name="Picture 5">
            <a:extLst>
              <a:ext uri="{FF2B5EF4-FFF2-40B4-BE49-F238E27FC236}">
                <a16:creationId xmlns:a16="http://schemas.microsoft.com/office/drawing/2014/main" id="{ED46B1D7-54A6-6E48-B3EB-C57020102EE7}"/>
              </a:ext>
            </a:extLst>
          </p:cNvPr>
          <p:cNvPicPr>
            <a:picLocks noChangeAspect="1"/>
          </p:cNvPicPr>
          <p:nvPr userDrawn="1"/>
        </p:nvPicPr>
        <p:blipFill>
          <a:blip r:embed="rId3"/>
          <a:stretch>
            <a:fillRect/>
          </a:stretch>
        </p:blipFill>
        <p:spPr>
          <a:xfrm>
            <a:off x="7571666" y="447261"/>
            <a:ext cx="4335412" cy="5963478"/>
          </a:xfrm>
          <a:prstGeom prst="rect">
            <a:avLst/>
          </a:prstGeom>
        </p:spPr>
      </p:pic>
    </p:spTree>
    <p:extLst>
      <p:ext uri="{BB962C8B-B14F-4D97-AF65-F5344CB8AC3E}">
        <p14:creationId xmlns:p14="http://schemas.microsoft.com/office/powerpoint/2010/main" val="23013944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Laurel (Navy)">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F41C7C-C8A5-FE4C-AF93-AC5D5F45FC94}"/>
              </a:ext>
            </a:extLst>
          </p:cNvPr>
          <p:cNvSpPr>
            <a:spLocks noGrp="1"/>
          </p:cNvSpPr>
          <p:nvPr>
            <p:ph type="title"/>
          </p:nvPr>
        </p:nvSpPr>
        <p:spPr>
          <a:xfrm>
            <a:off x="740664" y="2766217"/>
            <a:ext cx="5483335" cy="1737360"/>
          </a:xfrm>
        </p:spPr>
        <p:txBody>
          <a:bodyPr tIns="0" bIns="0" anchor="t" anchorCtr="0">
            <a:noAutofit/>
          </a:bodyPr>
          <a:lstStyle>
            <a:lvl1pPr>
              <a:defRPr sz="6600">
                <a:solidFill>
                  <a:schemeClr val="tx2"/>
                </a:solidFill>
              </a:defRPr>
            </a:lvl1pPr>
          </a:lstStyle>
          <a:p>
            <a:endParaRPr lang="en-US" dirty="0"/>
          </a:p>
        </p:txBody>
      </p:sp>
      <p:pic>
        <p:nvPicPr>
          <p:cNvPr id="6" name="Picture 3" descr="Syracuse University is presented next to a block S in orange on a navy background." title="Syracuse University Logo">
            <a:extLst>
              <a:ext uri="{FF2B5EF4-FFF2-40B4-BE49-F238E27FC236}">
                <a16:creationId xmlns:a16="http://schemas.microsoft.com/office/drawing/2014/main" id="{AA5B4474-4214-1746-A7BA-39AF0E90AC9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40664" y="466344"/>
            <a:ext cx="3300984" cy="621792"/>
          </a:xfrm>
          <a:prstGeom prst="rect">
            <a:avLst/>
          </a:prstGeom>
        </p:spPr>
      </p:pic>
      <p:pic>
        <p:nvPicPr>
          <p:cNvPr id="7" name="Picture 3" descr="The laurel from the Syracuse University seal is cropped to fit the right side of the slide. The laurel consists of a series of leaves in an arch. The laurel is white on top of a navy background." title="Syracuse University Laurel">
            <a:extLst>
              <a:ext uri="{FF2B5EF4-FFF2-40B4-BE49-F238E27FC236}">
                <a16:creationId xmlns:a16="http://schemas.microsoft.com/office/drawing/2014/main" id="{6698A982-DF1C-E541-8680-695565939B76}"/>
              </a:ext>
            </a:extLst>
          </p:cNvPr>
          <p:cNvPicPr>
            <a:picLocks noChangeAspect="1"/>
          </p:cNvPicPr>
          <p:nvPr userDrawn="1"/>
        </p:nvPicPr>
        <p:blipFill rotWithShape="1">
          <a:blip r:embed="rId3"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spTree>
    <p:extLst>
      <p:ext uri="{BB962C8B-B14F-4D97-AF65-F5344CB8AC3E}">
        <p14:creationId xmlns:p14="http://schemas.microsoft.com/office/powerpoint/2010/main" val="3611530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with Block S (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731520" y="1879447"/>
            <a:ext cx="6583680" cy="2387600"/>
          </a:xfrm>
          <a:prstGeom prst="rect">
            <a:avLst/>
          </a:prstGeom>
        </p:spPr>
        <p:txBody>
          <a:bodyPr anchor="b">
            <a:normAutofit/>
          </a:bodyPr>
          <a:lstStyle>
            <a:lvl1pPr algn="l">
              <a:defRPr sz="54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731520" y="4975122"/>
            <a:ext cx="6583680" cy="1039761"/>
          </a:xfrm>
          <a:prstGeom prst="rect">
            <a:avLst/>
          </a:prstGeom>
        </p:spPr>
        <p:txBody>
          <a:bodyPr>
            <a:normAutofit/>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3" descr="Syracuse University is presented next to a block S in white on an orange background" title="Syracuse University Logo">
            <a:extLst>
              <a:ext uri="{FF2B5EF4-FFF2-40B4-BE49-F238E27FC236}">
                <a16:creationId xmlns:a16="http://schemas.microsoft.com/office/drawing/2014/main" id="{7CF03E9B-FCD7-F442-A254-65ABE0B4FC5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69" t="408" r="-69" b="-408"/>
          <a:stretch/>
        </p:blipFill>
        <p:spPr>
          <a:xfrm>
            <a:off x="740664" y="466344"/>
            <a:ext cx="3300984" cy="621792"/>
          </a:xfrm>
          <a:prstGeom prst="rect">
            <a:avLst/>
          </a:prstGeom>
        </p:spPr>
      </p:pic>
      <p:pic>
        <p:nvPicPr>
          <p:cNvPr id="6" name="Picture 5">
            <a:extLst>
              <a:ext uri="{FF2B5EF4-FFF2-40B4-BE49-F238E27FC236}">
                <a16:creationId xmlns:a16="http://schemas.microsoft.com/office/drawing/2014/main" id="{C6CDF402-FE80-D343-802B-79962E0F5AE5}"/>
              </a:ext>
            </a:extLst>
          </p:cNvPr>
          <p:cNvPicPr>
            <a:picLocks noChangeAspect="1"/>
          </p:cNvPicPr>
          <p:nvPr userDrawn="1"/>
        </p:nvPicPr>
        <p:blipFill>
          <a:blip r:embed="rId3"/>
          <a:stretch>
            <a:fillRect/>
          </a:stretch>
        </p:blipFill>
        <p:spPr>
          <a:xfrm>
            <a:off x="7571666" y="447261"/>
            <a:ext cx="4335412" cy="5963478"/>
          </a:xfrm>
          <a:prstGeom prst="rect">
            <a:avLst/>
          </a:prstGeom>
        </p:spPr>
      </p:pic>
    </p:spTree>
    <p:extLst>
      <p:ext uri="{BB962C8B-B14F-4D97-AF65-F5344CB8AC3E}">
        <p14:creationId xmlns:p14="http://schemas.microsoft.com/office/powerpoint/2010/main" val="288493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hoto (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457200" y="1879447"/>
            <a:ext cx="4390103" cy="2387600"/>
          </a:xfrm>
          <a:prstGeom prst="rect">
            <a:avLst/>
          </a:prstGeom>
        </p:spPr>
        <p:txBody>
          <a:bodyPr anchor="b">
            <a:normAutofit/>
          </a:bodyPr>
          <a:lstStyle>
            <a:lvl1pPr algn="l">
              <a:defRPr sz="54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457200" y="4975122"/>
            <a:ext cx="4390103" cy="1039761"/>
          </a:xfrm>
          <a:prstGeom prst="rect">
            <a:avLst/>
          </a:prstGeom>
        </p:spPr>
        <p:txBody>
          <a:bodyPr>
            <a:normAutofit/>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Picture Placeholder 3">
            <a:extLst>
              <a:ext uri="{FF2B5EF4-FFF2-40B4-BE49-F238E27FC236}">
                <a16:creationId xmlns:a16="http://schemas.microsoft.com/office/drawing/2014/main" id="{369042D0-5033-4541-ADD4-1239414CD9A6}"/>
              </a:ext>
            </a:extLst>
          </p:cNvPr>
          <p:cNvSpPr>
            <a:spLocks noGrp="1"/>
          </p:cNvSpPr>
          <p:nvPr>
            <p:ph type="pic" sz="quarter" idx="10"/>
          </p:nvPr>
        </p:nvSpPr>
        <p:spPr>
          <a:xfrm>
            <a:off x="5029200" y="0"/>
            <a:ext cx="7162800" cy="6858000"/>
          </a:xfrm>
          <a:solidFill>
            <a:schemeClr val="bg1"/>
          </a:solidFill>
        </p:spPr>
        <p:txBody>
          <a:bodyPr/>
          <a:lstStyle>
            <a:lvl1pPr marL="0" indent="0">
              <a:buNone/>
              <a:defRPr/>
            </a:lvl1pPr>
          </a:lstStyle>
          <a:p>
            <a:endParaRPr lang="en-US" dirty="0"/>
          </a:p>
        </p:txBody>
      </p:sp>
      <p:pic>
        <p:nvPicPr>
          <p:cNvPr id="7" name="Picture 4" descr="Syracuse University is presented next to a block S in white on an orange background" title="Syracuse University Logo">
            <a:extLst>
              <a:ext uri="{FF2B5EF4-FFF2-40B4-BE49-F238E27FC236}">
                <a16:creationId xmlns:a16="http://schemas.microsoft.com/office/drawing/2014/main" id="{DE7701AA-76BC-3943-BF2D-8660BCB5DAE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735" b="735"/>
          <a:stretch/>
        </p:blipFill>
        <p:spPr>
          <a:xfrm>
            <a:off x="457200" y="457200"/>
            <a:ext cx="3300984" cy="621792"/>
          </a:xfrm>
          <a:prstGeom prst="rect">
            <a:avLst/>
          </a:prstGeom>
        </p:spPr>
      </p:pic>
    </p:spTree>
    <p:extLst>
      <p:ext uri="{BB962C8B-B14F-4D97-AF65-F5344CB8AC3E}">
        <p14:creationId xmlns:p14="http://schemas.microsoft.com/office/powerpoint/2010/main" val="24013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hoto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457200" y="1879447"/>
            <a:ext cx="4390103" cy="2387600"/>
          </a:xfrm>
          <a:prstGeom prst="rect">
            <a:avLst/>
          </a:prstGeom>
        </p:spPr>
        <p:txBody>
          <a:bodyPr anchor="b">
            <a:normAutofit/>
          </a:bodyPr>
          <a:lstStyle>
            <a:lvl1pPr algn="l">
              <a:defRPr sz="54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457200" y="4975122"/>
            <a:ext cx="4390103" cy="1039761"/>
          </a:xfrm>
          <a:prstGeom prst="rect">
            <a:avLst/>
          </a:prstGeom>
        </p:spPr>
        <p:txBody>
          <a:bodyPr>
            <a:normAutofit/>
          </a:bodyPr>
          <a:lstStyle>
            <a:lvl1pPr marL="0" indent="0" algn="l">
              <a:buNone/>
              <a:defRPr sz="2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Picture Placeholder 3">
            <a:extLst>
              <a:ext uri="{FF2B5EF4-FFF2-40B4-BE49-F238E27FC236}">
                <a16:creationId xmlns:a16="http://schemas.microsoft.com/office/drawing/2014/main" id="{DC87AD74-788A-2745-9A83-3936DD28B959}"/>
              </a:ext>
            </a:extLst>
          </p:cNvPr>
          <p:cNvSpPr>
            <a:spLocks noGrp="1"/>
          </p:cNvSpPr>
          <p:nvPr>
            <p:ph type="pic" sz="quarter" idx="10"/>
          </p:nvPr>
        </p:nvSpPr>
        <p:spPr>
          <a:xfrm>
            <a:off x="5029200" y="0"/>
            <a:ext cx="7162800" cy="6858000"/>
          </a:xfrm>
          <a:solidFill>
            <a:schemeClr val="bg1"/>
          </a:solidFill>
        </p:spPr>
        <p:txBody>
          <a:bodyPr/>
          <a:lstStyle>
            <a:lvl1pPr marL="0" indent="0">
              <a:buNone/>
              <a:defRPr/>
            </a:lvl1pPr>
          </a:lstStyle>
          <a:p>
            <a:endParaRPr lang="en-US" dirty="0"/>
          </a:p>
        </p:txBody>
      </p:sp>
      <p:pic>
        <p:nvPicPr>
          <p:cNvPr id="6" name="Picture 4" descr="Syracuse University is presented next to a block S in orange on a navy background. " title="Syracuse University Logo">
            <a:extLst>
              <a:ext uri="{FF2B5EF4-FFF2-40B4-BE49-F238E27FC236}">
                <a16:creationId xmlns:a16="http://schemas.microsoft.com/office/drawing/2014/main" id="{BAA10509-61C6-614C-9E42-CC55FDFFA38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57200" y="457200"/>
            <a:ext cx="3300984" cy="621792"/>
          </a:xfrm>
          <a:prstGeom prst="rect">
            <a:avLst/>
          </a:prstGeom>
        </p:spPr>
      </p:pic>
    </p:spTree>
    <p:extLst>
      <p:ext uri="{BB962C8B-B14F-4D97-AF65-F5344CB8AC3E}">
        <p14:creationId xmlns:p14="http://schemas.microsoft.com/office/powerpoint/2010/main" val="569864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7A350-A569-4D4A-A8C5-9F53139FA321}"/>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5" name="Content Placeholder 2">
            <a:extLst>
              <a:ext uri="{FF2B5EF4-FFF2-40B4-BE49-F238E27FC236}">
                <a16:creationId xmlns:a16="http://schemas.microsoft.com/office/drawing/2014/main" id="{904DD360-C2B2-1A49-B668-FE02618F2B7F}"/>
              </a:ext>
            </a:extLst>
          </p:cNvPr>
          <p:cNvSpPr>
            <a:spLocks noGrp="1"/>
          </p:cNvSpPr>
          <p:nvPr>
            <p:ph idx="1"/>
          </p:nvPr>
        </p:nvSpPr>
        <p:spPr>
          <a:xfrm>
            <a:off x="838200" y="1825625"/>
            <a:ext cx="10515600" cy="4351338"/>
          </a:xfrm>
        </p:spPr>
        <p:txBody>
          <a:bodyPr/>
          <a:lstStyle>
            <a:lvl1pPr marL="0" indent="0">
              <a:buNone/>
              <a:defRPr sz="3200"/>
            </a:lvl1pPr>
            <a:lvl2pPr marL="9525" indent="0">
              <a:buNone/>
              <a:tabLst/>
              <a:defRPr sz="2800"/>
            </a:lvl2pPr>
            <a:lvl3pPr marL="9525" indent="0">
              <a:buNone/>
              <a:tabLst/>
              <a:defRPr sz="2800"/>
            </a:lvl3pPr>
            <a:lvl4pPr marL="9525" indent="0">
              <a:buNone/>
              <a:tabLst/>
              <a:defRPr sz="2400"/>
            </a:lvl4pPr>
            <a:lvl5pPr marL="9525" indent="0">
              <a:buNone/>
              <a:tabLs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47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p:nvPr>
        </p:nvSpPr>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E5067853-CEB1-FC44-B005-DDF70C5D1070}"/>
              </a:ext>
            </a:extLst>
          </p:cNvPr>
          <p:cNvSpPr>
            <a:spLocks noGrp="1"/>
          </p:cNvSpPr>
          <p:nvPr>
            <p:ph idx="1"/>
          </p:nvPr>
        </p:nvSpPr>
        <p:spPr>
          <a:xfrm>
            <a:off x="838200" y="1825625"/>
            <a:ext cx="10515600" cy="4351338"/>
          </a:xfrm>
          <a:prstGeom prst="rect">
            <a:avLst/>
          </a:prstGeom>
        </p:spPr>
        <p:txBody>
          <a:bodyPr/>
          <a:lstStyle>
            <a:lvl1pPr>
              <a:defRPr sz="3200"/>
            </a:lvl1pPr>
            <a:lvl2pPr>
              <a:defRPr sz="2800"/>
            </a:lvl2pPr>
            <a:lvl3pPr>
              <a:defRPr sz="28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0712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407E-022E-794A-A444-D97BCE8B55BA}"/>
              </a:ext>
            </a:extLst>
          </p:cNvPr>
          <p:cNvSpPr>
            <a:spLocks noGrp="1"/>
          </p:cNvSpPr>
          <p:nvPr>
            <p:ph type="title"/>
          </p:nvPr>
        </p:nvSpPr>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5029A84-5503-7243-AB5C-33942C7CB20D}"/>
              </a:ext>
            </a:extLst>
          </p:cNvPr>
          <p:cNvSpPr>
            <a:spLocks noGrp="1"/>
          </p:cNvSpPr>
          <p:nvPr>
            <p:ph sz="half" idx="1"/>
          </p:nvPr>
        </p:nvSpPr>
        <p:spPr>
          <a:xfrm>
            <a:off x="838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a:extLst>
              <a:ext uri="{FF2B5EF4-FFF2-40B4-BE49-F238E27FC236}">
                <a16:creationId xmlns:a16="http://schemas.microsoft.com/office/drawing/2014/main" id="{8D58A4AA-3BBA-CD47-9E72-79747053069C}"/>
              </a:ext>
            </a:extLst>
          </p:cNvPr>
          <p:cNvSpPr>
            <a:spLocks noGrp="1"/>
          </p:cNvSpPr>
          <p:nvPr>
            <p:ph sz="half" idx="2"/>
          </p:nvPr>
        </p:nvSpPr>
        <p:spPr>
          <a:xfrm>
            <a:off x="6172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4612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D03F8-3E42-A544-82DD-AA6A2FE1F2B7}"/>
              </a:ext>
            </a:extLst>
          </p:cNvPr>
          <p:cNvSpPr>
            <a:spLocks noGrp="1"/>
          </p:cNvSpPr>
          <p:nvPr>
            <p:ph type="title"/>
          </p:nvPr>
        </p:nvSpPr>
        <p:spPr/>
        <p:txBody>
          <a:bodyPr/>
          <a:lstStyle/>
          <a:p>
            <a:r>
              <a:rPr lang="en-US" dirty="0"/>
              <a:t>Click to edit Master title style</a:t>
            </a:r>
          </a:p>
        </p:txBody>
      </p:sp>
      <p:sp>
        <p:nvSpPr>
          <p:cNvPr id="8" name="Text Placeholder 2">
            <a:extLst>
              <a:ext uri="{FF2B5EF4-FFF2-40B4-BE49-F238E27FC236}">
                <a16:creationId xmlns:a16="http://schemas.microsoft.com/office/drawing/2014/main" id="{292CCD6E-072F-2642-AB45-71658C90933B}"/>
              </a:ext>
            </a:extLst>
          </p:cNvPr>
          <p:cNvSpPr>
            <a:spLocks noGrp="1"/>
          </p:cNvSpPr>
          <p:nvPr>
            <p:ph type="body" idx="1"/>
          </p:nvPr>
        </p:nvSpPr>
        <p:spPr>
          <a:xfrm>
            <a:off x="839788" y="1825625"/>
            <a:ext cx="5157787" cy="731520"/>
          </a:xfrm>
          <a:prstGeom prst="rect">
            <a:avLst/>
          </a:prstGeom>
        </p:spPr>
        <p:txBody>
          <a:bodyPr anchor="b">
            <a:normAutofit/>
          </a:bodyPr>
          <a:lstStyle>
            <a:lvl1pPr marL="0" indent="0">
              <a:buNone/>
              <a:defRPr sz="2800" b="1" i="0">
                <a:solidFill>
                  <a:schemeClr val="accent1"/>
                </a:solidFill>
                <a:latin typeface="Sherman Sans Bold" pitchFamily="2" charset="77"/>
                <a:ea typeface="Sherman Sans Bold" pitchFamily="2" charset="77"/>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3">
            <a:extLst>
              <a:ext uri="{FF2B5EF4-FFF2-40B4-BE49-F238E27FC236}">
                <a16:creationId xmlns:a16="http://schemas.microsoft.com/office/drawing/2014/main" id="{FCF624C1-8860-7343-A9C7-D4AE6D946B8C}"/>
              </a:ext>
            </a:extLst>
          </p:cNvPr>
          <p:cNvSpPr>
            <a:spLocks noGrp="1"/>
          </p:cNvSpPr>
          <p:nvPr>
            <p:ph sz="half" idx="2"/>
          </p:nvPr>
        </p:nvSpPr>
        <p:spPr>
          <a:xfrm>
            <a:off x="839788" y="2651761"/>
            <a:ext cx="5157787" cy="3525202"/>
          </a:xfrm>
          <a:prstGeom prst="rect">
            <a:avLst/>
          </a:prstGeom>
        </p:spPr>
        <p:txBody>
          <a:bodyPr>
            <a:normAutofit/>
          </a:bodyPr>
          <a:lstStyle>
            <a:lvl1pPr>
              <a:defRPr sz="2800"/>
            </a:lvl1pPr>
            <a:lvl2pPr>
              <a:defRPr sz="24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6F7A2362-C790-E647-BCBF-A98393C550A5}"/>
              </a:ext>
            </a:extLst>
          </p:cNvPr>
          <p:cNvSpPr>
            <a:spLocks noGrp="1"/>
          </p:cNvSpPr>
          <p:nvPr>
            <p:ph type="body" sz="quarter" idx="3"/>
          </p:nvPr>
        </p:nvSpPr>
        <p:spPr>
          <a:xfrm>
            <a:off x="6172200" y="1825625"/>
            <a:ext cx="5183188" cy="731520"/>
          </a:xfrm>
          <a:prstGeom prst="rect">
            <a:avLst/>
          </a:prstGeom>
        </p:spPr>
        <p:txBody>
          <a:bodyPr anchor="b">
            <a:normAutofit/>
          </a:bodyPr>
          <a:lstStyle>
            <a:lvl1pPr marL="0" indent="0">
              <a:buNone/>
              <a:defRPr sz="2800" b="1" i="0">
                <a:solidFill>
                  <a:schemeClr val="accent1"/>
                </a:solidFill>
                <a:latin typeface="Sherman Sans Bold" pitchFamily="2" charset="77"/>
                <a:ea typeface="Sherman Sans Bold" pitchFamily="2" charset="77"/>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5">
            <a:extLst>
              <a:ext uri="{FF2B5EF4-FFF2-40B4-BE49-F238E27FC236}">
                <a16:creationId xmlns:a16="http://schemas.microsoft.com/office/drawing/2014/main" id="{03FD1DC2-B954-A943-AD79-573CC1E41B48}"/>
              </a:ext>
            </a:extLst>
          </p:cNvPr>
          <p:cNvSpPr>
            <a:spLocks noGrp="1"/>
          </p:cNvSpPr>
          <p:nvPr>
            <p:ph sz="quarter" idx="4"/>
          </p:nvPr>
        </p:nvSpPr>
        <p:spPr>
          <a:xfrm>
            <a:off x="6172200" y="2651761"/>
            <a:ext cx="5183188" cy="3525202"/>
          </a:xfrm>
          <a:prstGeom prst="rect">
            <a:avLst/>
          </a:prstGeom>
        </p:spPr>
        <p:txBody>
          <a:bodyPr>
            <a:normAutofit/>
          </a:bodyPr>
          <a:lstStyle>
            <a:lvl1pPr>
              <a:defRPr sz="2800"/>
            </a:lvl1pPr>
            <a:lvl2pPr>
              <a:defRPr sz="24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15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94CB2F0-51AE-5C4D-B565-575D8027D99A}"/>
              </a:ext>
            </a:extLst>
          </p:cNvPr>
          <p:cNvSpPr>
            <a:spLocks noGrp="1"/>
          </p:cNvSpPr>
          <p:nvPr>
            <p:ph type="title"/>
          </p:nvPr>
        </p:nvSpPr>
        <p:spPr>
          <a:xfrm>
            <a:off x="838200" y="365125"/>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8" name="Text Placeholder 2">
            <a:extLst>
              <a:ext uri="{FF2B5EF4-FFF2-40B4-BE49-F238E27FC236}">
                <a16:creationId xmlns:a16="http://schemas.microsoft.com/office/drawing/2014/main" id="{CBCC5045-1D03-7D4A-9807-27BCB241BDDB}"/>
              </a:ext>
            </a:extLst>
          </p:cNvPr>
          <p:cNvSpPr>
            <a:spLocks noGrp="1"/>
          </p:cNvSpPr>
          <p:nvPr>
            <p:ph type="body" idx="1"/>
          </p:nvPr>
        </p:nvSpPr>
        <p:spPr>
          <a:xfrm>
            <a:off x="838200" y="1825625"/>
            <a:ext cx="10515600" cy="4352544"/>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3">
            <a:extLst>
              <a:ext uri="{FF2B5EF4-FFF2-40B4-BE49-F238E27FC236}">
                <a16:creationId xmlns:a16="http://schemas.microsoft.com/office/drawing/2014/main" id="{08139C9B-1722-DF45-9141-674D6389476B}"/>
              </a:ext>
            </a:extLst>
          </p:cNvPr>
          <p:cNvCxnSpPr>
            <a:cxnSpLocks/>
          </p:cNvCxnSpPr>
          <p:nvPr userDrawn="1"/>
        </p:nvCxnSpPr>
        <p:spPr>
          <a:xfrm>
            <a:off x="838200" y="6355845"/>
            <a:ext cx="10515600" cy="0"/>
          </a:xfrm>
          <a:prstGeom prst="line">
            <a:avLst/>
          </a:prstGeom>
          <a:ln>
            <a:solidFill>
              <a:schemeClr val="tx2"/>
            </a:solidFill>
          </a:ln>
          <a:effectLst/>
        </p:spPr>
        <p:style>
          <a:lnRef idx="1">
            <a:schemeClr val="accent1"/>
          </a:lnRef>
          <a:fillRef idx="0">
            <a:schemeClr val="accent1"/>
          </a:fillRef>
          <a:effectRef idx="0">
            <a:schemeClr val="accent1"/>
          </a:effectRef>
          <a:fontRef idx="minor">
            <a:schemeClr val="tx1"/>
          </a:fontRef>
        </p:style>
      </p:cxnSp>
      <p:sp>
        <p:nvSpPr>
          <p:cNvPr id="11" name="TextBox 4">
            <a:extLst>
              <a:ext uri="{FF2B5EF4-FFF2-40B4-BE49-F238E27FC236}">
                <a16:creationId xmlns:a16="http://schemas.microsoft.com/office/drawing/2014/main" id="{B074448F-ECDF-DC44-9F43-FD59771C7B33}"/>
              </a:ext>
            </a:extLst>
          </p:cNvPr>
          <p:cNvSpPr txBox="1"/>
          <p:nvPr userDrawn="1"/>
        </p:nvSpPr>
        <p:spPr>
          <a:xfrm>
            <a:off x="838200" y="6355845"/>
            <a:ext cx="1919243" cy="365125"/>
          </a:xfrm>
          <a:prstGeom prst="rect">
            <a:avLst/>
          </a:prstGeom>
          <a:noFill/>
        </p:spPr>
        <p:txBody>
          <a:bodyPr wrap="none" lIns="0" rIns="0" rtlCol="0" anchor="ctr">
            <a:noAutofit/>
          </a:bodyPr>
          <a:lstStyle/>
          <a:p>
            <a:r>
              <a:rPr lang="en-US" sz="1100" dirty="0">
                <a:solidFill>
                  <a:schemeClr val="tx2"/>
                </a:solidFill>
                <a:latin typeface="Sherman Serif Book" pitchFamily="2" charset="77"/>
                <a:ea typeface="Sherman Serif Book" pitchFamily="2" charset="77"/>
                <a:cs typeface="Verdana" panose="020B0604030504040204" pitchFamily="34" charset="0"/>
              </a:rPr>
              <a:t>Syracuse University</a:t>
            </a:r>
          </a:p>
        </p:txBody>
      </p:sp>
      <p:sp>
        <p:nvSpPr>
          <p:cNvPr id="12" name="TextBox 5">
            <a:extLst>
              <a:ext uri="{FF2B5EF4-FFF2-40B4-BE49-F238E27FC236}">
                <a16:creationId xmlns:a16="http://schemas.microsoft.com/office/drawing/2014/main" id="{5617610D-C255-5549-8A79-A9BD2F9C5841}"/>
              </a:ext>
            </a:extLst>
          </p:cNvPr>
          <p:cNvSpPr txBox="1"/>
          <p:nvPr userDrawn="1"/>
        </p:nvSpPr>
        <p:spPr>
          <a:xfrm>
            <a:off x="9434557" y="6355845"/>
            <a:ext cx="1919243" cy="365125"/>
          </a:xfrm>
          <a:prstGeom prst="rect">
            <a:avLst/>
          </a:prstGeom>
          <a:noFill/>
        </p:spPr>
        <p:txBody>
          <a:bodyPr wrap="none" lIns="0" rIns="0" rtlCol="0" anchor="ctr">
            <a:noAutofit/>
          </a:bodyPr>
          <a:lstStyle/>
          <a:p>
            <a:pPr algn="r"/>
            <a:fld id="{9A343670-1D05-7C47-B2D6-B371475A4076}" type="slidenum">
              <a:rPr lang="en-US" sz="1000" b="0" smtClean="0">
                <a:solidFill>
                  <a:schemeClr val="tx2"/>
                </a:solidFill>
                <a:latin typeface="Sherman Sans Book" pitchFamily="2" charset="77"/>
                <a:ea typeface="Sherman Sans Book" pitchFamily="2" charset="77"/>
                <a:cs typeface="Verdana" panose="020B0604030504040204" pitchFamily="34" charset="0"/>
              </a:rPr>
              <a:t>‹#›</a:t>
            </a:fld>
            <a:endParaRPr lang="en-US" sz="1000" b="0" dirty="0">
              <a:solidFill>
                <a:schemeClr val="tx2"/>
              </a:solidFill>
              <a:latin typeface="Sherman Sans Book" pitchFamily="2" charset="77"/>
              <a:ea typeface="Sherman Sans Book" pitchFamily="2" charset="77"/>
              <a:cs typeface="Verdana" panose="020B0604030504040204" pitchFamily="34" charset="0"/>
            </a:endParaRPr>
          </a:p>
        </p:txBody>
      </p:sp>
    </p:spTree>
    <p:extLst>
      <p:ext uri="{BB962C8B-B14F-4D97-AF65-F5344CB8AC3E}">
        <p14:creationId xmlns:p14="http://schemas.microsoft.com/office/powerpoint/2010/main" val="3668965934"/>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666" r:id="rId4"/>
    <p:sldLayoutId id="2147483668" r:id="rId5"/>
    <p:sldLayoutId id="2147483671" r:id="rId6"/>
    <p:sldLayoutId id="2147483650" r:id="rId7"/>
    <p:sldLayoutId id="2147483652" r:id="rId8"/>
    <p:sldLayoutId id="2147483653" r:id="rId9"/>
    <p:sldLayoutId id="2147483672" r:id="rId10"/>
    <p:sldLayoutId id="2147483655" r:id="rId11"/>
    <p:sldLayoutId id="2147483654" r:id="rId12"/>
    <p:sldLayoutId id="2147483673" r:id="rId13"/>
    <p:sldLayoutId id="2147483658" r:id="rId14"/>
    <p:sldLayoutId id="2147483657" r:id="rId15"/>
    <p:sldLayoutId id="2147483662" r:id="rId16"/>
    <p:sldLayoutId id="2147483663" r:id="rId17"/>
    <p:sldLayoutId id="2147483656" r:id="rId18"/>
    <p:sldLayoutId id="2147483660" r:id="rId19"/>
    <p:sldLayoutId id="2147483661" r:id="rId20"/>
  </p:sldLayoutIdLst>
  <p:txStyles>
    <p:titleStyle>
      <a:lvl1pPr algn="l" defTabSz="914400" rtl="0" eaLnBrk="1" latinLnBrk="0" hangingPunct="1">
        <a:lnSpc>
          <a:spcPct val="90000"/>
        </a:lnSpc>
        <a:spcBef>
          <a:spcPct val="0"/>
        </a:spcBef>
        <a:buNone/>
        <a:defRPr sz="3600" kern="1200">
          <a:solidFill>
            <a:schemeClr val="tx2"/>
          </a:solidFill>
          <a:latin typeface="Sherman Sans Book" pitchFamily="2" charset="77"/>
          <a:ea typeface="Sherman Sans Book" pitchFamily="2" charset="77"/>
          <a:cs typeface="Verdana" panose="020B0604030504040204" pitchFamily="34" charset="0"/>
        </a:defRPr>
      </a:lvl1pPr>
    </p:titleStyle>
    <p:bodyStyle>
      <a:lvl1pPr marL="228600" indent="-228600" algn="l" defTabSz="914400" rtl="0" eaLnBrk="1" latinLnBrk="0" hangingPunct="1">
        <a:lnSpc>
          <a:spcPct val="90000"/>
        </a:lnSpc>
        <a:spcBef>
          <a:spcPts val="0"/>
        </a:spcBef>
        <a:spcAft>
          <a:spcPts val="1200"/>
        </a:spcAft>
        <a:buClr>
          <a:schemeClr val="tx2"/>
        </a:buClr>
        <a:buFont typeface="Arial" panose="020B0604020202020204" pitchFamily="34" charset="0"/>
        <a:buChar char="•"/>
        <a:defRPr sz="3200" kern="1200">
          <a:solidFill>
            <a:schemeClr val="accent1"/>
          </a:solidFill>
          <a:latin typeface="Sherman Sans Book" pitchFamily="2" charset="77"/>
          <a:ea typeface="Sherman Sans Book" pitchFamily="2" charset="77"/>
          <a:cs typeface="Verdana" panose="020B0604030504040204" pitchFamily="34" charset="0"/>
        </a:defRPr>
      </a:lvl1pPr>
      <a:lvl2pPr marL="685800" indent="-228600" algn="l" defTabSz="914400" rtl="0" eaLnBrk="1" latinLnBrk="0" hangingPunct="1">
        <a:lnSpc>
          <a:spcPct val="90000"/>
        </a:lnSpc>
        <a:spcBef>
          <a:spcPts val="0"/>
        </a:spcBef>
        <a:spcAft>
          <a:spcPts val="1200"/>
        </a:spcAft>
        <a:buClr>
          <a:schemeClr val="tx2"/>
        </a:buClr>
        <a:buFont typeface="System Font Regular"/>
        <a:buChar char="–"/>
        <a:defRPr sz="2800" kern="1200">
          <a:solidFill>
            <a:schemeClr val="accent1"/>
          </a:solidFill>
          <a:latin typeface="Sherman Sans Book" pitchFamily="2" charset="77"/>
          <a:ea typeface="Sherman Sans Book" pitchFamily="2" charset="77"/>
          <a:cs typeface="Verdana" panose="020B0604030504040204" pitchFamily="34" charset="0"/>
        </a:defRPr>
      </a:lvl2pPr>
      <a:lvl3pPr marL="1143000" indent="-228600" algn="l" defTabSz="914400" rtl="0" eaLnBrk="1" latinLnBrk="0" hangingPunct="1">
        <a:lnSpc>
          <a:spcPct val="90000"/>
        </a:lnSpc>
        <a:spcBef>
          <a:spcPts val="0"/>
        </a:spcBef>
        <a:spcAft>
          <a:spcPts val="1200"/>
        </a:spcAft>
        <a:buClr>
          <a:schemeClr val="accent1"/>
        </a:buClr>
        <a:buFont typeface="Wingdings" pitchFamily="2" charset="2"/>
        <a:buChar char="§"/>
        <a:defRPr sz="2800" kern="1200">
          <a:solidFill>
            <a:schemeClr val="accent1"/>
          </a:solidFill>
          <a:latin typeface="Sherman Sans Book" pitchFamily="2" charset="77"/>
          <a:ea typeface="Sherman Sans Book" pitchFamily="2" charset="77"/>
          <a:cs typeface="Verdana" panose="020B0604030504040204" pitchFamily="34" charset="0"/>
        </a:defRPr>
      </a:lvl3pPr>
      <a:lvl4pPr marL="1600200" indent="-228600" algn="l" defTabSz="914400" rtl="0" eaLnBrk="1" latinLnBrk="0" hangingPunct="1">
        <a:lnSpc>
          <a:spcPct val="90000"/>
        </a:lnSpc>
        <a:spcBef>
          <a:spcPts val="0"/>
        </a:spcBef>
        <a:spcAft>
          <a:spcPts val="1200"/>
        </a:spcAft>
        <a:buClr>
          <a:schemeClr val="accent1"/>
        </a:buClr>
        <a:buFont typeface="System Font Regular"/>
        <a:buChar char="–"/>
        <a:defRPr sz="2400" kern="1200">
          <a:solidFill>
            <a:schemeClr val="accent1"/>
          </a:solidFill>
          <a:latin typeface="Sherman Sans Book" pitchFamily="2" charset="77"/>
          <a:ea typeface="Sherman Sans Book" pitchFamily="2" charset="77"/>
          <a:cs typeface="Verdana" panose="020B0604030504040204" pitchFamily="34" charset="0"/>
        </a:defRPr>
      </a:lvl4pPr>
      <a:lvl5pPr marL="2057400" indent="-228600" algn="l" defTabSz="914400" rtl="0" eaLnBrk="1" latinLnBrk="0" hangingPunct="1">
        <a:lnSpc>
          <a:spcPct val="90000"/>
        </a:lnSpc>
        <a:spcBef>
          <a:spcPts val="0"/>
        </a:spcBef>
        <a:spcAft>
          <a:spcPts val="1200"/>
        </a:spcAft>
        <a:buClrTx/>
        <a:buFont typeface="Arial" panose="020B0604020202020204" pitchFamily="34" charset="0"/>
        <a:buChar char="•"/>
        <a:defRPr sz="2400" kern="1200">
          <a:solidFill>
            <a:schemeClr val="accent1"/>
          </a:solidFill>
          <a:latin typeface="Sherman Sans Book" pitchFamily="2" charset="77"/>
          <a:ea typeface="Sherman Sans Book" pitchFamily="2" charset="77"/>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20.png"/><Relationship Id="rId4" Type="http://schemas.openxmlformats.org/officeDocument/2006/relationships/image" Target="../media/image170.png"/><Relationship Id="rId9" Type="http://schemas.openxmlformats.org/officeDocument/2006/relationships/customXml" Target="../ink/ink4.xml"/><Relationship Id="rId1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hyperlink" Target="https://arxiv.org/search/cs?searchtype=author&amp;query=Papernot%2C+N" TargetMode="External"/><Relationship Id="rId13" Type="http://schemas.openxmlformats.org/officeDocument/2006/relationships/hyperlink" Target="https://arxiv.org/search/cs?searchtype=author&amp;query=Swami%2C+A" TargetMode="External"/><Relationship Id="rId18" Type="http://schemas.openxmlformats.org/officeDocument/2006/relationships/hyperlink" Target="https://arxiv.org/search/cs?searchtype=author&amp;query=Fan%2C+M" TargetMode="External"/><Relationship Id="rId26" Type="http://schemas.openxmlformats.org/officeDocument/2006/relationships/hyperlink" Target="https://arxiv.org/abs/2007.15310" TargetMode="External"/><Relationship Id="rId3" Type="http://schemas.openxmlformats.org/officeDocument/2006/relationships/hyperlink" Target="https://arxiv.org/search/cs?searchtype=author&amp;query=Alam%2C+M" TargetMode="External"/><Relationship Id="rId21" Type="http://schemas.openxmlformats.org/officeDocument/2006/relationships/hyperlink" Target="https://arxiv.org/abs/2107.12732" TargetMode="External"/><Relationship Id="rId7" Type="http://schemas.openxmlformats.org/officeDocument/2006/relationships/hyperlink" Target="https://arxiv.org/abs/1810.00069" TargetMode="External"/><Relationship Id="rId12" Type="http://schemas.openxmlformats.org/officeDocument/2006/relationships/hyperlink" Target="https://arxiv.org/search/cs?searchtype=author&amp;query=Celik%2C+Z+B" TargetMode="External"/><Relationship Id="rId17" Type="http://schemas.openxmlformats.org/officeDocument/2006/relationships/hyperlink" Target="https://arxiv.org/search/cs?searchtype=author&amp;query=Zhou%2C+Y" TargetMode="External"/><Relationship Id="rId25" Type="http://schemas.openxmlformats.org/officeDocument/2006/relationships/hyperlink" Target="https://en.wikipedia.org/wiki/Generative_adversarial_network" TargetMode="External"/><Relationship Id="rId2" Type="http://schemas.openxmlformats.org/officeDocument/2006/relationships/hyperlink" Target="https://arxiv.org/search/cs?searchtype=author&amp;query=Chakraborty%2C+A" TargetMode="External"/><Relationship Id="rId16" Type="http://schemas.openxmlformats.org/officeDocument/2006/relationships/hyperlink" Target="https://arxiv.org/search/cs?searchtype=author&amp;query=Li%2C+S" TargetMode="External"/><Relationship Id="rId20" Type="http://schemas.openxmlformats.org/officeDocument/2006/relationships/hyperlink" Target="https://arxiv.org/search/cs?searchtype=author&amp;query=Tang%2C+Y" TargetMode="External"/><Relationship Id="rId1" Type="http://schemas.openxmlformats.org/officeDocument/2006/relationships/slideLayout" Target="../slideLayouts/slideLayout7.xml"/><Relationship Id="rId6" Type="http://schemas.openxmlformats.org/officeDocument/2006/relationships/hyperlink" Target="https://arxiv.org/search/cs?searchtype=author&amp;query=Mukhopadhyay%2C+D" TargetMode="External"/><Relationship Id="rId11" Type="http://schemas.openxmlformats.org/officeDocument/2006/relationships/hyperlink" Target="https://arxiv.org/search/cs?searchtype=author&amp;query=Jha%2C+S" TargetMode="External"/><Relationship Id="rId24" Type="http://schemas.openxmlformats.org/officeDocument/2006/relationships/hyperlink" Target="https://nips.cc/Conferences/2017/CompetitionTrack" TargetMode="External"/><Relationship Id="rId5" Type="http://schemas.openxmlformats.org/officeDocument/2006/relationships/hyperlink" Target="https://arxiv.org/search/cs?searchtype=author&amp;query=Chattopadhyay%2C+A" TargetMode="External"/><Relationship Id="rId15" Type="http://schemas.openxmlformats.org/officeDocument/2006/relationships/hyperlink" Target="https://arxiv.org/search/cs?searchtype=author&amp;query=Cao%2C+H" TargetMode="External"/><Relationship Id="rId23" Type="http://schemas.openxmlformats.org/officeDocument/2006/relationships/hyperlink" Target="https://wiki.davidl.me/view/Adversarial_Examples" TargetMode="External"/><Relationship Id="rId10" Type="http://schemas.openxmlformats.org/officeDocument/2006/relationships/hyperlink" Target="https://arxiv.org/search/cs?searchtype=author&amp;query=Goodfellow%2C+I" TargetMode="External"/><Relationship Id="rId19" Type="http://schemas.openxmlformats.org/officeDocument/2006/relationships/hyperlink" Target="https://arxiv.org/search/cs?searchtype=author&amp;query=Zhao%2C+X" TargetMode="External"/><Relationship Id="rId4" Type="http://schemas.openxmlformats.org/officeDocument/2006/relationships/hyperlink" Target="https://arxiv.org/search/cs?searchtype=author&amp;query=Dey%2C+V" TargetMode="External"/><Relationship Id="rId9" Type="http://schemas.openxmlformats.org/officeDocument/2006/relationships/hyperlink" Target="https://arxiv.org/search/cs?searchtype=author&amp;query=McDaniel%2C+P" TargetMode="External"/><Relationship Id="rId14" Type="http://schemas.openxmlformats.org/officeDocument/2006/relationships/hyperlink" Target="https://arxiv.org/abs/1602.02697" TargetMode="External"/><Relationship Id="rId22" Type="http://schemas.openxmlformats.org/officeDocument/2006/relationships/hyperlink" Target="https://en.wikipedia.org/wiki/Adversarial_machine_learn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5D7DE5E-CDA9-F941-923C-1B3B708442C3}"/>
              </a:ext>
            </a:extLst>
          </p:cNvPr>
          <p:cNvSpPr>
            <a:spLocks noGrp="1"/>
          </p:cNvSpPr>
          <p:nvPr>
            <p:ph type="ctrTitle"/>
          </p:nvPr>
        </p:nvSpPr>
        <p:spPr>
          <a:xfrm>
            <a:off x="457199" y="1240972"/>
            <a:ext cx="4390103" cy="3313458"/>
          </a:xfrm>
        </p:spPr>
        <p:txBody>
          <a:bodyPr>
            <a:normAutofit fontScale="90000"/>
          </a:bodyPr>
          <a:lstStyle/>
          <a:p>
            <a:r>
              <a:rPr lang="en-US" dirty="0"/>
              <a:t>Adversarial attacks on Machine Learning Algorithms.</a:t>
            </a:r>
          </a:p>
        </p:txBody>
      </p:sp>
      <p:sp>
        <p:nvSpPr>
          <p:cNvPr id="8" name="Subtitle 2">
            <a:extLst>
              <a:ext uri="{FF2B5EF4-FFF2-40B4-BE49-F238E27FC236}">
                <a16:creationId xmlns:a16="http://schemas.microsoft.com/office/drawing/2014/main" id="{FEF7FDFF-7B86-BC4E-B0DD-84BC918A349F}"/>
              </a:ext>
            </a:extLst>
          </p:cNvPr>
          <p:cNvSpPr>
            <a:spLocks noGrp="1"/>
          </p:cNvSpPr>
          <p:nvPr>
            <p:ph type="subTitle" idx="1"/>
          </p:nvPr>
        </p:nvSpPr>
        <p:spPr/>
        <p:txBody>
          <a:bodyPr>
            <a:normAutofit fontScale="85000" lnSpcReduction="20000"/>
          </a:bodyPr>
          <a:lstStyle/>
          <a:p>
            <a:r>
              <a:rPr lang="en-US" dirty="0" err="1"/>
              <a:t>Henil</a:t>
            </a:r>
            <a:r>
              <a:rPr lang="en-US" dirty="0"/>
              <a:t> </a:t>
            </a:r>
            <a:r>
              <a:rPr lang="en-US" dirty="0" err="1"/>
              <a:t>Vedant</a:t>
            </a:r>
            <a:endParaRPr lang="en-US" dirty="0"/>
          </a:p>
          <a:p>
            <a:br>
              <a:rPr lang="en-US" dirty="0"/>
            </a:br>
            <a:r>
              <a:rPr lang="en-US" dirty="0"/>
              <a:t>495670888</a:t>
            </a:r>
          </a:p>
        </p:txBody>
      </p:sp>
      <p:pic>
        <p:nvPicPr>
          <p:cNvPr id="6" name="Picture Placeholder 3" descr="Aerial photo of campus buildings: Crouse, Maxwell, Eggers, and Tolley. The photo is taken in the fall. Trees are turning into yellows and browns in the background. " title="Syracuse University Campus">
            <a:extLst>
              <a:ext uri="{FF2B5EF4-FFF2-40B4-BE49-F238E27FC236}">
                <a16:creationId xmlns:a16="http://schemas.microsoft.com/office/drawing/2014/main" id="{A75B6B7E-AA76-B54A-AAEF-B2AC81D8C0E4}"/>
              </a:ext>
            </a:extLst>
          </p:cNvPr>
          <p:cNvPicPr>
            <a:picLocks noGrp="1" noChangeAspect="1"/>
          </p:cNvPicPr>
          <p:nvPr>
            <p:ph type="pic" sz="quarter" idx="10"/>
          </p:nvPr>
        </p:nvPicPr>
        <p:blipFill rotWithShape="1">
          <a:blip r:embed="rId3" cstate="hqprint">
            <a:extLst>
              <a:ext uri="{28A0092B-C50C-407E-A947-70E740481C1C}">
                <a14:useLocalDpi xmlns:a14="http://schemas.microsoft.com/office/drawing/2010/main"/>
              </a:ext>
            </a:extLst>
          </a:blip>
          <a:srcRect/>
          <a:stretch/>
        </p:blipFill>
        <p:spPr>
          <a:xfrm>
            <a:off x="5029200" y="0"/>
            <a:ext cx="7162800" cy="6858000"/>
          </a:xfrm>
        </p:spPr>
      </p:pic>
    </p:spTree>
    <p:extLst>
      <p:ext uri="{BB962C8B-B14F-4D97-AF65-F5344CB8AC3E}">
        <p14:creationId xmlns:p14="http://schemas.microsoft.com/office/powerpoint/2010/main" val="2667022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F6327-8DA8-DC43-9CC6-606EE38481D3}"/>
              </a:ext>
            </a:extLst>
          </p:cNvPr>
          <p:cNvSpPr>
            <a:spLocks noGrp="1"/>
          </p:cNvSpPr>
          <p:nvPr>
            <p:ph type="title"/>
          </p:nvPr>
        </p:nvSpPr>
        <p:spPr/>
        <p:txBody>
          <a:bodyPr/>
          <a:lstStyle/>
          <a:p>
            <a:r>
              <a:rPr lang="en-US" dirty="0"/>
              <a:t>Literature Review: </a:t>
            </a:r>
          </a:p>
        </p:txBody>
      </p:sp>
      <p:pic>
        <p:nvPicPr>
          <p:cNvPr id="5" name="Content Placeholder 4" descr="Application&#10;&#10;Description automatically generated with medium confidence">
            <a:extLst>
              <a:ext uri="{FF2B5EF4-FFF2-40B4-BE49-F238E27FC236}">
                <a16:creationId xmlns:a16="http://schemas.microsoft.com/office/drawing/2014/main" id="{4ABDC9BB-D8AD-EC46-ADE6-2A88E60A08B5}"/>
              </a:ext>
            </a:extLst>
          </p:cNvPr>
          <p:cNvPicPr>
            <a:picLocks noGrp="1" noChangeAspect="1"/>
          </p:cNvPicPr>
          <p:nvPr>
            <p:ph idx="1"/>
          </p:nvPr>
        </p:nvPicPr>
        <p:blipFill>
          <a:blip r:embed="rId2"/>
          <a:stretch>
            <a:fillRect/>
          </a:stretch>
        </p:blipFill>
        <p:spPr>
          <a:xfrm>
            <a:off x="838200" y="1533525"/>
            <a:ext cx="7931432" cy="4351338"/>
          </a:xfrm>
        </p:spPr>
      </p:pic>
      <p:sp>
        <p:nvSpPr>
          <p:cNvPr id="6" name="TextBox 5">
            <a:extLst>
              <a:ext uri="{FF2B5EF4-FFF2-40B4-BE49-F238E27FC236}">
                <a16:creationId xmlns:a16="http://schemas.microsoft.com/office/drawing/2014/main" id="{4A08EFEF-0246-D047-95FD-AB4B4AD75361}"/>
              </a:ext>
            </a:extLst>
          </p:cNvPr>
          <p:cNvSpPr txBox="1"/>
          <p:nvPr/>
        </p:nvSpPr>
        <p:spPr>
          <a:xfrm>
            <a:off x="838200" y="5997753"/>
            <a:ext cx="5858934" cy="261610"/>
          </a:xfrm>
          <a:prstGeom prst="rect">
            <a:avLst/>
          </a:prstGeom>
          <a:noFill/>
        </p:spPr>
        <p:txBody>
          <a:bodyPr wrap="square" rtlCol="0">
            <a:spAutoFit/>
          </a:bodyPr>
          <a:lstStyle/>
          <a:p>
            <a:r>
              <a:rPr lang="en-US" sz="1100" dirty="0"/>
              <a:t>Papers alongside their success rate for image classification on Cifar-10 sets </a:t>
            </a:r>
            <a:r>
              <a:rPr lang="en-US" sz="800" dirty="0"/>
              <a:t>[1]</a:t>
            </a:r>
          </a:p>
        </p:txBody>
      </p:sp>
    </p:spTree>
    <p:extLst>
      <p:ext uri="{BB962C8B-B14F-4D97-AF65-F5344CB8AC3E}">
        <p14:creationId xmlns:p14="http://schemas.microsoft.com/office/powerpoint/2010/main" val="3129065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1E44D-7DD4-7945-8D7C-3A951FF487F0}"/>
              </a:ext>
            </a:extLst>
          </p:cNvPr>
          <p:cNvSpPr>
            <a:spLocks noGrp="1"/>
          </p:cNvSpPr>
          <p:nvPr>
            <p:ph type="title"/>
          </p:nvPr>
        </p:nvSpPr>
        <p:spPr/>
        <p:txBody>
          <a:bodyPr/>
          <a:lstStyle/>
          <a:p>
            <a:r>
              <a:rPr lang="en-US" dirty="0"/>
              <a:t>MNIST: </a:t>
            </a:r>
          </a:p>
        </p:txBody>
      </p:sp>
      <p:pic>
        <p:nvPicPr>
          <p:cNvPr id="5" name="Content Placeholder 4" descr="Graphical user interface, application, table&#10;&#10;Description automatically generated">
            <a:extLst>
              <a:ext uri="{FF2B5EF4-FFF2-40B4-BE49-F238E27FC236}">
                <a16:creationId xmlns:a16="http://schemas.microsoft.com/office/drawing/2014/main" id="{1F98069E-AAFF-8B42-9FDA-4662A8109101}"/>
              </a:ext>
            </a:extLst>
          </p:cNvPr>
          <p:cNvPicPr>
            <a:picLocks noGrp="1" noChangeAspect="1"/>
          </p:cNvPicPr>
          <p:nvPr>
            <p:ph idx="1"/>
          </p:nvPr>
        </p:nvPicPr>
        <p:blipFill>
          <a:blip r:embed="rId2"/>
          <a:stretch>
            <a:fillRect/>
          </a:stretch>
        </p:blipFill>
        <p:spPr>
          <a:xfrm>
            <a:off x="838200" y="1407936"/>
            <a:ext cx="8921753" cy="4351338"/>
          </a:xfrm>
        </p:spPr>
      </p:pic>
      <p:sp>
        <p:nvSpPr>
          <p:cNvPr id="7" name="TextBox 6">
            <a:extLst>
              <a:ext uri="{FF2B5EF4-FFF2-40B4-BE49-F238E27FC236}">
                <a16:creationId xmlns:a16="http://schemas.microsoft.com/office/drawing/2014/main" id="{65FA22FC-9DB6-7C48-BA4C-E000757AFEBC}"/>
              </a:ext>
            </a:extLst>
          </p:cNvPr>
          <p:cNvSpPr txBox="1"/>
          <p:nvPr/>
        </p:nvSpPr>
        <p:spPr>
          <a:xfrm>
            <a:off x="838201" y="5926667"/>
            <a:ext cx="8746066" cy="261610"/>
          </a:xfrm>
          <a:prstGeom prst="rect">
            <a:avLst/>
          </a:prstGeom>
          <a:noFill/>
        </p:spPr>
        <p:txBody>
          <a:bodyPr wrap="square" rtlCol="0">
            <a:spAutoFit/>
          </a:bodyPr>
          <a:lstStyle/>
          <a:p>
            <a:r>
              <a:rPr lang="en-US" sz="1100" dirty="0"/>
              <a:t>Various Papers with their classification success on MNIST </a:t>
            </a:r>
            <a:r>
              <a:rPr lang="en-US" sz="700" dirty="0"/>
              <a:t>[2]</a:t>
            </a:r>
            <a:endParaRPr lang="en-US" sz="800" dirty="0"/>
          </a:p>
        </p:txBody>
      </p:sp>
    </p:spTree>
    <p:extLst>
      <p:ext uri="{BB962C8B-B14F-4D97-AF65-F5344CB8AC3E}">
        <p14:creationId xmlns:p14="http://schemas.microsoft.com/office/powerpoint/2010/main" val="235582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1898-5387-BD4F-AAB3-EF7C5D5294BD}"/>
              </a:ext>
            </a:extLst>
          </p:cNvPr>
          <p:cNvSpPr>
            <a:spLocks noGrp="1"/>
          </p:cNvSpPr>
          <p:nvPr>
            <p:ph type="title"/>
          </p:nvPr>
        </p:nvSpPr>
        <p:spPr/>
        <p:txBody>
          <a:bodyPr/>
          <a:lstStyle/>
          <a:p>
            <a:r>
              <a:rPr lang="en-US" dirty="0"/>
              <a:t>Ways of Adversarial Attack :</a:t>
            </a:r>
          </a:p>
        </p:txBody>
      </p:sp>
      <p:sp>
        <p:nvSpPr>
          <p:cNvPr id="3" name="Content Placeholder 2">
            <a:extLst>
              <a:ext uri="{FF2B5EF4-FFF2-40B4-BE49-F238E27FC236}">
                <a16:creationId xmlns:a16="http://schemas.microsoft.com/office/drawing/2014/main" id="{966A1404-BC65-E346-9943-2CFD107F8E71}"/>
              </a:ext>
            </a:extLst>
          </p:cNvPr>
          <p:cNvSpPr>
            <a:spLocks noGrp="1"/>
          </p:cNvSpPr>
          <p:nvPr>
            <p:ph idx="1"/>
          </p:nvPr>
        </p:nvSpPr>
        <p:spPr>
          <a:xfrm>
            <a:off x="707571" y="1690688"/>
            <a:ext cx="10515600" cy="4351338"/>
          </a:xfrm>
        </p:spPr>
        <p:txBody>
          <a:bodyPr>
            <a:normAutofit fontScale="92500" lnSpcReduction="20000"/>
          </a:bodyPr>
          <a:lstStyle/>
          <a:p>
            <a:r>
              <a:rPr lang="en-US" b="1" dirty="0"/>
              <a:t>Poisoning Attacks: </a:t>
            </a:r>
            <a:r>
              <a:rPr lang="en-US" dirty="0"/>
              <a:t>The attacker influences the training data or its labels to cause the model to underperform during deployment. Hence, Poisoning is essentially adversarial contamination of training data.</a:t>
            </a:r>
            <a:r>
              <a:rPr lang="en-US" sz="1200" dirty="0"/>
              <a:t>[2]</a:t>
            </a:r>
          </a:p>
          <a:p>
            <a:endParaRPr lang="en-US" dirty="0"/>
          </a:p>
          <a:p>
            <a:r>
              <a:rPr lang="en-US" b="1" dirty="0"/>
              <a:t>Evasion Attacks: </a:t>
            </a:r>
            <a:r>
              <a:rPr lang="en-US" dirty="0"/>
              <a:t>Evasion attacks are the most prevalent and most researched types of attacks. The attacker manipulates the data during deployment to deceive previously trained classifiers. Since they are performed during the deployment phase, they are the most practical types of attacks and the most used attacks on intrusion and malware scenarios.</a:t>
            </a:r>
            <a:r>
              <a:rPr lang="en-US" sz="1200" dirty="0"/>
              <a:t>[3]</a:t>
            </a:r>
          </a:p>
          <a:p>
            <a:endParaRPr lang="en-US" dirty="0"/>
          </a:p>
        </p:txBody>
      </p:sp>
    </p:spTree>
    <p:extLst>
      <p:ext uri="{BB962C8B-B14F-4D97-AF65-F5344CB8AC3E}">
        <p14:creationId xmlns:p14="http://schemas.microsoft.com/office/powerpoint/2010/main" val="3752221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E9DCC-B5A8-9C4F-828D-B3950ACA3CD6}"/>
              </a:ext>
            </a:extLst>
          </p:cNvPr>
          <p:cNvSpPr>
            <a:spLocks noGrp="1"/>
          </p:cNvSpPr>
          <p:nvPr>
            <p:ph type="title"/>
          </p:nvPr>
        </p:nvSpPr>
        <p:spPr/>
        <p:txBody>
          <a:bodyPr/>
          <a:lstStyle/>
          <a:p>
            <a:r>
              <a:rPr lang="en-US" b="1" dirty="0"/>
              <a:t>Model Extraction</a:t>
            </a:r>
            <a:br>
              <a:rPr lang="en-US" b="1" dirty="0"/>
            </a:br>
            <a:endParaRPr lang="en-US" dirty="0"/>
          </a:p>
        </p:txBody>
      </p:sp>
      <p:sp>
        <p:nvSpPr>
          <p:cNvPr id="3" name="Content Placeholder 2">
            <a:extLst>
              <a:ext uri="{FF2B5EF4-FFF2-40B4-BE49-F238E27FC236}">
                <a16:creationId xmlns:a16="http://schemas.microsoft.com/office/drawing/2014/main" id="{3BAB824F-D42E-A242-BAEF-0947F95E6F39}"/>
              </a:ext>
            </a:extLst>
          </p:cNvPr>
          <p:cNvSpPr>
            <a:spLocks noGrp="1"/>
          </p:cNvSpPr>
          <p:nvPr>
            <p:ph idx="1"/>
          </p:nvPr>
        </p:nvSpPr>
        <p:spPr>
          <a:xfrm>
            <a:off x="746760" y="1027906"/>
            <a:ext cx="10515600" cy="4870677"/>
          </a:xfrm>
        </p:spPr>
        <p:txBody>
          <a:bodyPr>
            <a:normAutofit fontScale="92500" lnSpcReduction="20000"/>
          </a:bodyPr>
          <a:lstStyle/>
          <a:p>
            <a:pPr marL="0" indent="0">
              <a:buNone/>
            </a:pPr>
            <a:endParaRPr lang="en-US" b="1" dirty="0"/>
          </a:p>
          <a:p>
            <a:r>
              <a:rPr lang="en-US" dirty="0"/>
              <a:t>Model stealing or model extraction involves an attacker probing a black box machine learning system in order to either reconstruct the model or extract the data it was trained on. </a:t>
            </a:r>
          </a:p>
          <a:p>
            <a:endParaRPr lang="en-US" dirty="0"/>
          </a:p>
          <a:p>
            <a:r>
              <a:rPr lang="en-US" dirty="0"/>
              <a:t>This is especially significant when either the training data or the model itself is sensitive and confidential.</a:t>
            </a:r>
          </a:p>
          <a:p>
            <a:endParaRPr lang="en-US" dirty="0"/>
          </a:p>
          <a:p>
            <a:r>
              <a:rPr lang="en-US" dirty="0"/>
              <a:t>Model extraction attacks can be used, for instance, to steal a stock market prediction model, which the adversary could use for their own financial benefit.</a:t>
            </a:r>
          </a:p>
          <a:p>
            <a:pPr marL="0" indent="0">
              <a:buNone/>
            </a:pPr>
            <a:endParaRPr lang="en-US" dirty="0"/>
          </a:p>
        </p:txBody>
      </p:sp>
    </p:spTree>
    <p:extLst>
      <p:ext uri="{BB962C8B-B14F-4D97-AF65-F5344CB8AC3E}">
        <p14:creationId xmlns:p14="http://schemas.microsoft.com/office/powerpoint/2010/main" val="37784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744DF0-2B9F-B648-A477-F94A70A4979A}"/>
              </a:ext>
            </a:extLst>
          </p:cNvPr>
          <p:cNvSpPr>
            <a:spLocks noGrp="1"/>
          </p:cNvSpPr>
          <p:nvPr>
            <p:ph idx="1"/>
          </p:nvPr>
        </p:nvSpPr>
        <p:spPr>
          <a:xfrm>
            <a:off x="587022" y="1398309"/>
            <a:ext cx="10515600" cy="4351338"/>
          </a:xfrm>
        </p:spPr>
        <p:txBody>
          <a:bodyPr>
            <a:normAutofit fontScale="92500" lnSpcReduction="20000"/>
          </a:bodyPr>
          <a:lstStyle/>
          <a:p>
            <a:pPr marL="0" indent="0">
              <a:buNone/>
            </a:pPr>
            <a:br>
              <a:rPr lang="en-US" dirty="0"/>
            </a:br>
            <a:r>
              <a:rPr lang="en-US" b="1" dirty="0"/>
              <a:t>Fast Gradient Sign method (FGSM)</a:t>
            </a:r>
            <a:br>
              <a:rPr lang="en-US" b="1" dirty="0"/>
            </a:br>
            <a:endParaRPr lang="en-US" b="1" dirty="0"/>
          </a:p>
          <a:p>
            <a:r>
              <a:rPr lang="en-US" dirty="0"/>
              <a:t>A simple and fast gradient-based method is used to generate adversarial examples to minimize the maximum amount of perturbation added to any pixel of the image to cause misclassification.</a:t>
            </a:r>
            <a:br>
              <a:rPr lang="en-US" dirty="0"/>
            </a:br>
            <a:endParaRPr lang="en-US" dirty="0"/>
          </a:p>
          <a:p>
            <a:pPr fontAlgn="base"/>
            <a:r>
              <a:rPr lang="en-US" b="1" dirty="0"/>
              <a:t>Advantages:</a:t>
            </a:r>
            <a:r>
              <a:rPr lang="en-US" dirty="0"/>
              <a:t> Comparably efficient computing times.</a:t>
            </a:r>
            <a:br>
              <a:rPr lang="en-US" dirty="0"/>
            </a:br>
            <a:endParaRPr lang="en-US" dirty="0"/>
          </a:p>
          <a:p>
            <a:pPr fontAlgn="base"/>
            <a:r>
              <a:rPr lang="en-US" b="1" dirty="0"/>
              <a:t>Disadvantages:</a:t>
            </a:r>
            <a:r>
              <a:rPr lang="en-US" dirty="0"/>
              <a:t> Perturbations are added to every feature.</a:t>
            </a:r>
          </a:p>
          <a:p>
            <a:pPr marL="0" indent="0">
              <a:buNone/>
            </a:pPr>
            <a:endParaRPr lang="en-US" dirty="0"/>
          </a:p>
        </p:txBody>
      </p:sp>
      <p:sp>
        <p:nvSpPr>
          <p:cNvPr id="7" name="Title 6">
            <a:extLst>
              <a:ext uri="{FF2B5EF4-FFF2-40B4-BE49-F238E27FC236}">
                <a16:creationId xmlns:a16="http://schemas.microsoft.com/office/drawing/2014/main" id="{74043149-990D-6685-67BB-B6C06F49C42A}"/>
              </a:ext>
            </a:extLst>
          </p:cNvPr>
          <p:cNvSpPr>
            <a:spLocks noGrp="1"/>
          </p:cNvSpPr>
          <p:nvPr>
            <p:ph type="title"/>
          </p:nvPr>
        </p:nvSpPr>
        <p:spPr>
          <a:xfrm>
            <a:off x="587022" y="182524"/>
            <a:ext cx="10515600" cy="1325563"/>
          </a:xfrm>
        </p:spPr>
        <p:txBody>
          <a:bodyPr/>
          <a:lstStyle/>
          <a:p>
            <a:r>
              <a:rPr lang="en-US" dirty="0"/>
              <a:t>Approach :</a:t>
            </a:r>
          </a:p>
        </p:txBody>
      </p:sp>
    </p:spTree>
    <p:extLst>
      <p:ext uri="{BB962C8B-B14F-4D97-AF65-F5344CB8AC3E}">
        <p14:creationId xmlns:p14="http://schemas.microsoft.com/office/powerpoint/2010/main" val="3313998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BCB45-4756-934C-A861-2A14FE0CEB53}"/>
              </a:ext>
            </a:extLst>
          </p:cNvPr>
          <p:cNvSpPr>
            <a:spLocks noGrp="1"/>
          </p:cNvSpPr>
          <p:nvPr>
            <p:ph type="title"/>
          </p:nvPr>
        </p:nvSpPr>
        <p:spPr>
          <a:xfrm>
            <a:off x="838200" y="182245"/>
            <a:ext cx="10515600" cy="1735878"/>
          </a:xfrm>
        </p:spPr>
        <p:txBody>
          <a:bodyPr>
            <a:normAutofit/>
          </a:bodyPr>
          <a:lstStyle/>
          <a:p>
            <a:r>
              <a:rPr lang="en-US" sz="2400" dirty="0"/>
              <a:t>The images are 28x28 NumPy arrays, with pixel values ranging from 0 to 255. The labels are an array of integers, ranging from 0 to 9. These correspond to the class of clothing the image represents:</a:t>
            </a:r>
          </a:p>
        </p:txBody>
      </p:sp>
      <p:pic>
        <p:nvPicPr>
          <p:cNvPr id="9" name="Content Placeholder 8" descr="Table&#10;&#10;Description automatically generated">
            <a:extLst>
              <a:ext uri="{FF2B5EF4-FFF2-40B4-BE49-F238E27FC236}">
                <a16:creationId xmlns:a16="http://schemas.microsoft.com/office/drawing/2014/main" id="{C242C347-D3B7-C644-A3E5-6F675FB46A6A}"/>
              </a:ext>
            </a:extLst>
          </p:cNvPr>
          <p:cNvPicPr>
            <a:picLocks noGrp="1" noChangeAspect="1"/>
          </p:cNvPicPr>
          <p:nvPr>
            <p:ph idx="1"/>
          </p:nvPr>
        </p:nvPicPr>
        <p:blipFill>
          <a:blip r:embed="rId2"/>
          <a:stretch>
            <a:fillRect/>
          </a:stretch>
        </p:blipFill>
        <p:spPr>
          <a:xfrm>
            <a:off x="838200" y="2026444"/>
            <a:ext cx="5487955" cy="3949700"/>
          </a:xfrm>
        </p:spPr>
      </p:pic>
    </p:spTree>
    <p:extLst>
      <p:ext uri="{BB962C8B-B14F-4D97-AF65-F5344CB8AC3E}">
        <p14:creationId xmlns:p14="http://schemas.microsoft.com/office/powerpoint/2010/main" val="2259345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6A883-DBB7-514D-AB37-874623D82870}"/>
              </a:ext>
            </a:extLst>
          </p:cNvPr>
          <p:cNvSpPr>
            <a:spLocks noGrp="1"/>
          </p:cNvSpPr>
          <p:nvPr>
            <p:ph type="title"/>
          </p:nvPr>
        </p:nvSpPr>
        <p:spPr>
          <a:xfrm>
            <a:off x="838200" y="273685"/>
            <a:ext cx="10515600" cy="1325563"/>
          </a:xfrm>
        </p:spPr>
        <p:txBody>
          <a:bodyPr/>
          <a:lstStyle/>
          <a:p>
            <a:r>
              <a:rPr lang="en-US" dirty="0"/>
              <a:t>We use Multi-class Logistic Regression</a:t>
            </a:r>
          </a:p>
        </p:txBody>
      </p:sp>
      <p:pic>
        <p:nvPicPr>
          <p:cNvPr id="13" name="Content Placeholder 12" descr="Graphical user interface, text, application, Word&#10;&#10;Description automatically generated">
            <a:extLst>
              <a:ext uri="{FF2B5EF4-FFF2-40B4-BE49-F238E27FC236}">
                <a16:creationId xmlns:a16="http://schemas.microsoft.com/office/drawing/2014/main" id="{743DD74D-2CE3-9840-838B-A5FD5E6E540D}"/>
              </a:ext>
            </a:extLst>
          </p:cNvPr>
          <p:cNvPicPr>
            <a:picLocks noGrp="1" noChangeAspect="1"/>
          </p:cNvPicPr>
          <p:nvPr>
            <p:ph idx="1"/>
          </p:nvPr>
        </p:nvPicPr>
        <p:blipFill>
          <a:blip r:embed="rId2"/>
          <a:stretch>
            <a:fillRect/>
          </a:stretch>
        </p:blipFill>
        <p:spPr>
          <a:xfrm>
            <a:off x="838200" y="1892446"/>
            <a:ext cx="9728200" cy="1231900"/>
          </a:xfrm>
        </p:spPr>
      </p:pic>
    </p:spTree>
    <p:extLst>
      <p:ext uri="{BB962C8B-B14F-4D97-AF65-F5344CB8AC3E}">
        <p14:creationId xmlns:p14="http://schemas.microsoft.com/office/powerpoint/2010/main" val="1449559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7134276-9CF5-524D-8E72-F50002279F2A}"/>
              </a:ext>
            </a:extLst>
          </p:cNvPr>
          <p:cNvSpPr>
            <a:spLocks noGrp="1"/>
          </p:cNvSpPr>
          <p:nvPr>
            <p:ph idx="1"/>
          </p:nvPr>
        </p:nvSpPr>
        <p:spPr>
          <a:xfrm>
            <a:off x="838200" y="373224"/>
            <a:ext cx="10515600" cy="5803739"/>
          </a:xfrm>
        </p:spPr>
        <p:txBody>
          <a:bodyPr>
            <a:normAutofit fontScale="77500" lnSpcReduction="20000"/>
          </a:bodyPr>
          <a:lstStyle/>
          <a:p>
            <a:r>
              <a:rPr lang="en-US" dirty="0">
                <a:latin typeface="Inter"/>
              </a:rPr>
              <a:t>In multiclass logistic regression the probability that the model outputs </a:t>
            </a:r>
            <a:r>
              <a:rPr lang="en-US" dirty="0">
                <a:latin typeface="STIXGeneral-Italic" pitchFamily="2" charset="2"/>
              </a:rPr>
              <a:t>𝑦𝑛 </a:t>
            </a:r>
            <a:r>
              <a:rPr lang="en-US" dirty="0" err="1">
                <a:latin typeface="Inter"/>
              </a:rPr>
              <a:t>yn</a:t>
            </a:r>
            <a:r>
              <a:rPr lang="en-US" dirty="0">
                <a:latin typeface="Inter"/>
              </a:rPr>
              <a:t> of </a:t>
            </a:r>
            <a:r>
              <a:rPr lang="en-US" dirty="0">
                <a:latin typeface="STIXGeneral-Italic" pitchFamily="2" charset="2"/>
              </a:rPr>
              <a:t>𝑁</a:t>
            </a:r>
            <a:r>
              <a:rPr lang="en-US" dirty="0">
                <a:latin typeface="Inter"/>
              </a:rPr>
              <a:t>N inputs </a:t>
            </a:r>
            <a:r>
              <a:rPr lang="en-US" dirty="0">
                <a:latin typeface="STIXGeneral-Italic" pitchFamily="2" charset="2"/>
              </a:rPr>
              <a:t>𝑥𝑛</a:t>
            </a:r>
            <a:r>
              <a:rPr lang="en-US" dirty="0" err="1">
                <a:latin typeface="Inter"/>
              </a:rPr>
              <a:t>xn</a:t>
            </a:r>
            <a:r>
              <a:rPr lang="en-US" dirty="0">
                <a:latin typeface="Inter"/>
              </a:rPr>
              <a:t> matches their targets </a:t>
            </a:r>
            <a:r>
              <a:rPr lang="en-US" dirty="0">
                <a:latin typeface="STIXGeneral-Italic" pitchFamily="2" charset="2"/>
              </a:rPr>
              <a:t>𝑡𝑛</a:t>
            </a:r>
            <a:r>
              <a:rPr lang="en-US" dirty="0" err="1">
                <a:latin typeface="Inter"/>
              </a:rPr>
              <a:t>tn</a:t>
            </a:r>
            <a:r>
              <a:rPr lang="en-US" dirty="0">
                <a:latin typeface="Inter"/>
              </a:rPr>
              <a:t> is given by:</a:t>
            </a:r>
          </a:p>
          <a:p>
            <a:endParaRPr lang="en-US" dirty="0">
              <a:latin typeface="Inter"/>
            </a:endParaRPr>
          </a:p>
          <a:p>
            <a:pPr algn="ctr"/>
            <a:r>
              <a:rPr lang="en-US" dirty="0">
                <a:latin typeface="STIXGeneral-Italic" pitchFamily="2" charset="2"/>
              </a:rPr>
              <a:t>𝑝</a:t>
            </a:r>
            <a:r>
              <a:rPr lang="en-US" dirty="0">
                <a:latin typeface="STIXGeneral-Regular" pitchFamily="2" charset="2"/>
              </a:rPr>
              <a:t>(</a:t>
            </a:r>
            <a:r>
              <a:rPr lang="en-US" dirty="0">
                <a:latin typeface="STIXGeneral-Italic" pitchFamily="2" charset="2"/>
              </a:rPr>
              <a:t>𝑡</a:t>
            </a:r>
            <a:r>
              <a:rPr lang="en-US" dirty="0">
                <a:latin typeface="STIXVariants" pitchFamily="2" charset="2"/>
              </a:rPr>
              <a:t>|</a:t>
            </a:r>
            <a:r>
              <a:rPr lang="en-US" dirty="0">
                <a:latin typeface="STIXGeneral-Italic" pitchFamily="2" charset="2"/>
              </a:rPr>
              <a:t>𝑦</a:t>
            </a:r>
            <a:r>
              <a:rPr lang="en-US" dirty="0">
                <a:latin typeface="STIXGeneral-Regular" pitchFamily="2" charset="2"/>
              </a:rPr>
              <a:t>(</a:t>
            </a:r>
            <a:r>
              <a:rPr lang="en-US" dirty="0">
                <a:latin typeface="STIXGeneral-Italic" pitchFamily="2" charset="2"/>
              </a:rPr>
              <a:t>𝑥</a:t>
            </a:r>
            <a:r>
              <a:rPr lang="en-US" dirty="0">
                <a:latin typeface="STIXGeneral-Regular" pitchFamily="2" charset="2"/>
              </a:rPr>
              <a:t>,</a:t>
            </a:r>
            <a:r>
              <a:rPr lang="en-US" dirty="0">
                <a:latin typeface="STIXGeneral-Italic" pitchFamily="2" charset="2"/>
              </a:rPr>
              <a:t>𝑤</a:t>
            </a:r>
            <a:r>
              <a:rPr lang="en-US" dirty="0">
                <a:latin typeface="STIXGeneral-Regular" pitchFamily="2" charset="2"/>
              </a:rPr>
              <a:t>))=</a:t>
            </a:r>
            <a:r>
              <a:rPr lang="en-US" dirty="0">
                <a:latin typeface="STIXSizeOneSym" pitchFamily="2" charset="2"/>
              </a:rPr>
              <a:t>∏</a:t>
            </a:r>
            <a:r>
              <a:rPr lang="en-US" dirty="0">
                <a:latin typeface="STIXGeneral-Italic" pitchFamily="2" charset="2"/>
              </a:rPr>
              <a:t>𝑛</a:t>
            </a:r>
            <a:r>
              <a:rPr lang="en-US" dirty="0">
                <a:latin typeface="STIXGeneral-Regular" pitchFamily="2" charset="2"/>
              </a:rPr>
              <a:t>=1</a:t>
            </a:r>
            <a:r>
              <a:rPr lang="en-US" dirty="0">
                <a:latin typeface="STIXGeneral-Italic" pitchFamily="2" charset="2"/>
              </a:rPr>
              <a:t>𝑁</a:t>
            </a:r>
            <a:r>
              <a:rPr lang="en-US" dirty="0">
                <a:latin typeface="STIXSizeOneSym" pitchFamily="2" charset="2"/>
              </a:rPr>
              <a:t>∏</a:t>
            </a:r>
            <a:r>
              <a:rPr lang="en-US" dirty="0">
                <a:latin typeface="STIXGeneral-Italic" pitchFamily="2" charset="2"/>
              </a:rPr>
              <a:t>𝑘</a:t>
            </a:r>
            <a:r>
              <a:rPr lang="en-US" dirty="0">
                <a:latin typeface="STIXGeneral-Regular" pitchFamily="2" charset="2"/>
              </a:rPr>
              <a:t>=1</a:t>
            </a:r>
            <a:r>
              <a:rPr lang="en-US" dirty="0">
                <a:latin typeface="STIXGeneral-Italic" pitchFamily="2" charset="2"/>
              </a:rPr>
              <a:t>𝐾𝑦𝑡𝑛</a:t>
            </a:r>
            <a:r>
              <a:rPr lang="en-US" dirty="0">
                <a:latin typeface="STIXGeneral-Regular" pitchFamily="2" charset="2"/>
              </a:rPr>
              <a:t>,</a:t>
            </a:r>
            <a:r>
              <a:rPr lang="en-US" dirty="0">
                <a:latin typeface="STIXGeneral-Italic" pitchFamily="2" charset="2"/>
              </a:rPr>
              <a:t>𝑘𝑛</a:t>
            </a:r>
            <a:r>
              <a:rPr lang="en-US" dirty="0">
                <a:latin typeface="STIXGeneral-Regular" pitchFamily="2" charset="2"/>
              </a:rPr>
              <a:t>,</a:t>
            </a:r>
            <a:r>
              <a:rPr lang="en-US" dirty="0">
                <a:latin typeface="STIXGeneral-Italic" pitchFamily="2" charset="2"/>
              </a:rPr>
              <a:t>𝑘</a:t>
            </a:r>
            <a:r>
              <a:rPr lang="en-US" dirty="0">
                <a:latin typeface="Inter"/>
              </a:rPr>
              <a:t>p(</a:t>
            </a:r>
            <a:r>
              <a:rPr lang="en-US" dirty="0" err="1">
                <a:latin typeface="Inter"/>
              </a:rPr>
              <a:t>t|y</a:t>
            </a:r>
            <a:r>
              <a:rPr lang="en-US" dirty="0">
                <a:latin typeface="Inter"/>
              </a:rPr>
              <a:t>(</a:t>
            </a:r>
            <a:r>
              <a:rPr lang="en-US" dirty="0" err="1">
                <a:latin typeface="Inter"/>
              </a:rPr>
              <a:t>x,w</a:t>
            </a:r>
            <a:r>
              <a:rPr lang="en-US" dirty="0">
                <a:latin typeface="Inter"/>
              </a:rPr>
              <a:t>))</a:t>
            </a:r>
            <a:br>
              <a:rPr lang="en-US" dirty="0">
                <a:latin typeface="Inter"/>
              </a:rPr>
            </a:br>
            <a:r>
              <a:rPr lang="en-US" dirty="0">
                <a:latin typeface="Inter"/>
              </a:rPr>
              <a:t>=∏n=1N∏k=1Kyn,ktn,k</a:t>
            </a:r>
          </a:p>
          <a:p>
            <a:pPr marL="0" indent="0" algn="ctr">
              <a:buNone/>
            </a:pPr>
            <a:endParaRPr lang="en-US" dirty="0">
              <a:latin typeface="Inter"/>
            </a:endParaRPr>
          </a:p>
          <a:p>
            <a:r>
              <a:rPr lang="en-US" dirty="0">
                <a:latin typeface="Inter"/>
              </a:rPr>
              <a:t>We assumed that inputs and class memberships are independent and identically distributed. The target </a:t>
            </a:r>
            <a:r>
              <a:rPr lang="en-US" dirty="0">
                <a:latin typeface="STIXGeneral-Italic" pitchFamily="2" charset="2"/>
              </a:rPr>
              <a:t>𝑡𝑛/</a:t>
            </a:r>
            <a:r>
              <a:rPr lang="en-US" dirty="0" err="1">
                <a:latin typeface="Inter"/>
              </a:rPr>
              <a:t>tn</a:t>
            </a:r>
            <a:r>
              <a:rPr lang="en-US" dirty="0">
                <a:latin typeface="Inter"/>
              </a:rPr>
              <a:t> of one input </a:t>
            </a:r>
            <a:r>
              <a:rPr lang="en-US" dirty="0">
                <a:latin typeface="STIXGeneral-Italic" pitchFamily="2" charset="2"/>
              </a:rPr>
              <a:t>𝑥𝑛/</a:t>
            </a:r>
            <a:r>
              <a:rPr lang="en-US" dirty="0" err="1">
                <a:latin typeface="Inter"/>
              </a:rPr>
              <a:t>xn</a:t>
            </a:r>
            <a:r>
              <a:rPr lang="en-US" dirty="0">
                <a:latin typeface="Inter"/>
              </a:rPr>
              <a:t> is a vector with K elements following one-hot-encoding (the true label class is 1, all others are 0). </a:t>
            </a:r>
          </a:p>
          <a:p>
            <a:r>
              <a:rPr lang="en-US" dirty="0">
                <a:latin typeface="Inter"/>
              </a:rPr>
              <a:t>Maximizing the probability of matches above is also called the maximum likelihood approach. </a:t>
            </a:r>
          </a:p>
          <a:p>
            <a:r>
              <a:rPr lang="en-US" dirty="0">
                <a:latin typeface="Inter"/>
              </a:rPr>
              <a:t>Each class in a multiclass logistic regression has its own weight vector and inputs are passed with weights through the soft-max function to obtain the model output:</a:t>
            </a:r>
          </a:p>
          <a:p>
            <a:pPr algn="ctr"/>
            <a:r>
              <a:rPr lang="en-US" dirty="0">
                <a:latin typeface="STIXGeneral-Italic" pitchFamily="2" charset="2"/>
              </a:rPr>
              <a:t>𝑦𝑛</a:t>
            </a:r>
            <a:r>
              <a:rPr lang="en-US" dirty="0">
                <a:latin typeface="STIXGeneral-Regular" pitchFamily="2" charset="2"/>
              </a:rPr>
              <a:t>,</a:t>
            </a:r>
            <a:r>
              <a:rPr lang="en-US" dirty="0">
                <a:latin typeface="STIXGeneral-Italic" pitchFamily="2" charset="2"/>
              </a:rPr>
              <a:t>𝑘</a:t>
            </a:r>
            <a:r>
              <a:rPr lang="en-US" dirty="0">
                <a:latin typeface="STIXGeneral-Regular" pitchFamily="2" charset="2"/>
              </a:rPr>
              <a:t>=exp(</a:t>
            </a:r>
            <a:r>
              <a:rPr lang="en-US" dirty="0">
                <a:latin typeface="STIXGeneral-Italic" pitchFamily="2" charset="2"/>
              </a:rPr>
              <a:t>𝑤𝑇𝑘𝑥𝑛</a:t>
            </a:r>
            <a:r>
              <a:rPr lang="en-US" dirty="0">
                <a:latin typeface="STIXGeneral-Regular" pitchFamily="2" charset="2"/>
              </a:rPr>
              <a:t>) ∑</a:t>
            </a:r>
            <a:r>
              <a:rPr lang="en-US" dirty="0">
                <a:latin typeface="STIXGeneral-Italic" pitchFamily="2" charset="2"/>
              </a:rPr>
              <a:t>𝐾𝑐</a:t>
            </a:r>
            <a:r>
              <a:rPr lang="en-US" dirty="0">
                <a:latin typeface="STIXGeneral-Regular" pitchFamily="2" charset="2"/>
              </a:rPr>
              <a:t>=1exp(</a:t>
            </a:r>
            <a:r>
              <a:rPr lang="en-US" dirty="0">
                <a:latin typeface="STIXGeneral-Italic" pitchFamily="2" charset="2"/>
              </a:rPr>
              <a:t>𝑤𝑇𝑐𝑥𝑛</a:t>
            </a:r>
            <a:r>
              <a:rPr lang="en-US" dirty="0">
                <a:latin typeface="STIXGeneral-Regular" pitchFamily="2" charset="2"/>
              </a:rPr>
              <a:t>)</a:t>
            </a:r>
            <a:r>
              <a:rPr lang="en-US" dirty="0" err="1">
                <a:latin typeface="Inter"/>
              </a:rPr>
              <a:t>yn,k</a:t>
            </a:r>
            <a:r>
              <a:rPr lang="en-US" dirty="0">
                <a:latin typeface="Inter"/>
              </a:rPr>
              <a:t>=ex(</a:t>
            </a:r>
            <a:r>
              <a:rPr lang="en-US" dirty="0" err="1">
                <a:latin typeface="Inter"/>
              </a:rPr>
              <a:t>wkTxn</a:t>
            </a:r>
            <a:r>
              <a:rPr lang="en-US" dirty="0">
                <a:latin typeface="Inter"/>
              </a:rPr>
              <a:t>)∑c=1</a:t>
            </a:r>
            <a:br>
              <a:rPr lang="en-US" dirty="0">
                <a:latin typeface="Inter"/>
              </a:rPr>
            </a:br>
            <a:r>
              <a:rPr lang="en-US" dirty="0" err="1">
                <a:latin typeface="Inter"/>
              </a:rPr>
              <a:t>Kexp</a:t>
            </a:r>
            <a:r>
              <a:rPr lang="en-US" dirty="0">
                <a:latin typeface="Inter"/>
              </a:rPr>
              <a:t>⁡(</a:t>
            </a:r>
            <a:r>
              <a:rPr lang="en-US" dirty="0" err="1">
                <a:latin typeface="Inter"/>
              </a:rPr>
              <a:t>wcTxn</a:t>
            </a:r>
            <a:r>
              <a:rPr lang="en-US" dirty="0">
                <a:latin typeface="Inter"/>
              </a:rPr>
              <a:t>)</a:t>
            </a:r>
          </a:p>
          <a:p>
            <a:endParaRPr lang="en-US" dirty="0"/>
          </a:p>
        </p:txBody>
      </p:sp>
    </p:spTree>
    <p:extLst>
      <p:ext uri="{BB962C8B-B14F-4D97-AF65-F5344CB8AC3E}">
        <p14:creationId xmlns:p14="http://schemas.microsoft.com/office/powerpoint/2010/main" val="2567513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F3522-57F3-7449-B7D1-0DE64AA19AE9}"/>
              </a:ext>
            </a:extLst>
          </p:cNvPr>
          <p:cNvSpPr>
            <a:spLocks noGrp="1"/>
          </p:cNvSpPr>
          <p:nvPr>
            <p:ph type="title"/>
          </p:nvPr>
        </p:nvSpPr>
        <p:spPr>
          <a:xfrm>
            <a:off x="838200" y="208371"/>
            <a:ext cx="10515600" cy="1325563"/>
          </a:xfrm>
        </p:spPr>
        <p:txBody>
          <a:bodyPr/>
          <a:lstStyle/>
          <a:p>
            <a:r>
              <a:rPr lang="en-US" dirty="0"/>
              <a:t>We check if we have as much weight vectors as classes:</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F6D71707-FEAB-2D47-904B-364FD92143D1}"/>
              </a:ext>
            </a:extLst>
          </p:cNvPr>
          <p:cNvPicPr>
            <a:picLocks noGrp="1" noChangeAspect="1"/>
          </p:cNvPicPr>
          <p:nvPr>
            <p:ph idx="1"/>
          </p:nvPr>
        </p:nvPicPr>
        <p:blipFill>
          <a:blip r:embed="rId2"/>
          <a:stretch>
            <a:fillRect/>
          </a:stretch>
        </p:blipFill>
        <p:spPr>
          <a:xfrm>
            <a:off x="838200" y="1264989"/>
            <a:ext cx="4991100" cy="2311400"/>
          </a:xfrm>
        </p:spPr>
      </p:pic>
      <p:pic>
        <p:nvPicPr>
          <p:cNvPr id="4" name="Picture 3" descr="Graphical user interface, text, application, email&#10;&#10;Description automatically generated">
            <a:extLst>
              <a:ext uri="{FF2B5EF4-FFF2-40B4-BE49-F238E27FC236}">
                <a16:creationId xmlns:a16="http://schemas.microsoft.com/office/drawing/2014/main" id="{ECED9196-6810-264E-9088-9E99C5E195DA}"/>
              </a:ext>
            </a:extLst>
          </p:cNvPr>
          <p:cNvPicPr>
            <a:picLocks noChangeAspect="1"/>
          </p:cNvPicPr>
          <p:nvPr/>
        </p:nvPicPr>
        <p:blipFill>
          <a:blip r:embed="rId3"/>
          <a:stretch>
            <a:fillRect/>
          </a:stretch>
        </p:blipFill>
        <p:spPr>
          <a:xfrm>
            <a:off x="838200" y="3261407"/>
            <a:ext cx="8140700" cy="1371600"/>
          </a:xfrm>
          <a:prstGeom prst="rect">
            <a:avLst/>
          </a:prstGeom>
        </p:spPr>
      </p:pic>
    </p:spTree>
    <p:extLst>
      <p:ext uri="{BB962C8B-B14F-4D97-AF65-F5344CB8AC3E}">
        <p14:creationId xmlns:p14="http://schemas.microsoft.com/office/powerpoint/2010/main" val="2969297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3EAB3-D757-1A4F-A117-C3363A490C1A}"/>
              </a:ext>
            </a:extLst>
          </p:cNvPr>
          <p:cNvSpPr>
            <a:spLocks noGrp="1"/>
          </p:cNvSpPr>
          <p:nvPr>
            <p:ph type="title"/>
          </p:nvPr>
        </p:nvSpPr>
        <p:spPr>
          <a:xfrm>
            <a:off x="838200" y="365126"/>
            <a:ext cx="10416822" cy="1226608"/>
          </a:xfrm>
        </p:spPr>
        <p:txBody>
          <a:bodyPr/>
          <a:lstStyle/>
          <a:p>
            <a:r>
              <a:rPr lang="en-US" dirty="0"/>
              <a:t>Results: </a:t>
            </a:r>
          </a:p>
        </p:txBody>
      </p:sp>
      <p:pic>
        <p:nvPicPr>
          <p:cNvPr id="5" name="Content Placeholder 4" descr="Chart&#10;&#10;Description automatically generated">
            <a:extLst>
              <a:ext uri="{FF2B5EF4-FFF2-40B4-BE49-F238E27FC236}">
                <a16:creationId xmlns:a16="http://schemas.microsoft.com/office/drawing/2014/main" id="{8C19F3D9-6F52-4849-82A1-E61D8D818A00}"/>
              </a:ext>
            </a:extLst>
          </p:cNvPr>
          <p:cNvPicPr>
            <a:picLocks noGrp="1" noChangeAspect="1"/>
          </p:cNvPicPr>
          <p:nvPr>
            <p:ph idx="1"/>
          </p:nvPr>
        </p:nvPicPr>
        <p:blipFill>
          <a:blip r:embed="rId2"/>
          <a:stretch>
            <a:fillRect/>
          </a:stretch>
        </p:blipFill>
        <p:spPr>
          <a:xfrm>
            <a:off x="1735868" y="1433739"/>
            <a:ext cx="8621485" cy="4351338"/>
          </a:xfrm>
        </p:spPr>
      </p:pic>
    </p:spTree>
    <p:extLst>
      <p:ext uri="{BB962C8B-B14F-4D97-AF65-F5344CB8AC3E}">
        <p14:creationId xmlns:p14="http://schemas.microsoft.com/office/powerpoint/2010/main" val="4181184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a:xfrm>
            <a:off x="838200" y="18255"/>
            <a:ext cx="10515600" cy="1325563"/>
          </a:xfrm>
        </p:spPr>
        <p:txBody>
          <a:bodyPr>
            <a:normAutofit/>
          </a:bodyPr>
          <a:lstStyle/>
          <a:p>
            <a:r>
              <a:rPr lang="en-US" dirty="0"/>
              <a:t>Content</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a:xfrm>
            <a:off x="838200" y="1423851"/>
            <a:ext cx="10515600" cy="4753112"/>
          </a:xfrm>
        </p:spPr>
        <p:txBody>
          <a:bodyPr>
            <a:normAutofit/>
          </a:bodyPr>
          <a:lstStyle/>
          <a:p>
            <a:r>
              <a:rPr lang="en-US" sz="2400" dirty="0"/>
              <a:t>Problem Statement</a:t>
            </a:r>
          </a:p>
          <a:p>
            <a:r>
              <a:rPr lang="en-US" sz="2400" dirty="0"/>
              <a:t>Introduction &amp; Motivation</a:t>
            </a:r>
          </a:p>
          <a:p>
            <a:r>
              <a:rPr lang="en-US" sz="2400" dirty="0"/>
              <a:t>Literature Review</a:t>
            </a:r>
          </a:p>
          <a:p>
            <a:r>
              <a:rPr lang="en-US" sz="2400" dirty="0"/>
              <a:t>Existing Attacks</a:t>
            </a:r>
          </a:p>
          <a:p>
            <a:r>
              <a:rPr lang="en-US" sz="2400" dirty="0"/>
              <a:t>Implemented Attack</a:t>
            </a:r>
          </a:p>
          <a:p>
            <a:r>
              <a:rPr lang="en-US" sz="2400" dirty="0"/>
              <a:t>Experimental Setup &amp; </a:t>
            </a:r>
            <a:r>
              <a:rPr lang="en-US" sz="2400" dirty="0" err="1"/>
              <a:t>Ananlysis</a:t>
            </a:r>
            <a:endParaRPr lang="en-US" sz="2400" dirty="0"/>
          </a:p>
          <a:p>
            <a:r>
              <a:rPr lang="en-US" sz="2400" dirty="0"/>
              <a:t>Results, Inference and Comments</a:t>
            </a:r>
          </a:p>
          <a:p>
            <a:r>
              <a:rPr lang="en-US" sz="2400" dirty="0"/>
              <a:t>Intuitive Defensive Strategy</a:t>
            </a:r>
          </a:p>
          <a:p>
            <a:r>
              <a:rPr lang="en-US" sz="2400" dirty="0"/>
              <a:t>Conclusion</a:t>
            </a:r>
          </a:p>
        </p:txBody>
      </p:sp>
    </p:spTree>
    <p:extLst>
      <p:ext uri="{BB962C8B-B14F-4D97-AF65-F5344CB8AC3E}">
        <p14:creationId xmlns:p14="http://schemas.microsoft.com/office/powerpoint/2010/main" val="227699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6E33C-A9C8-424F-ABD1-A97C32CCEF43}"/>
              </a:ext>
            </a:extLst>
          </p:cNvPr>
          <p:cNvSpPr>
            <a:spLocks noGrp="1"/>
          </p:cNvSpPr>
          <p:nvPr>
            <p:ph type="title"/>
          </p:nvPr>
        </p:nvSpPr>
        <p:spPr>
          <a:xfrm>
            <a:off x="838200" y="137772"/>
            <a:ext cx="10515600" cy="1325563"/>
          </a:xfrm>
        </p:spPr>
        <p:txBody>
          <a:bodyPr/>
          <a:lstStyle/>
          <a:p>
            <a:r>
              <a:rPr lang="en-US" dirty="0"/>
              <a:t>Experimental Setup:</a:t>
            </a:r>
          </a:p>
        </p:txBody>
      </p:sp>
      <p:sp>
        <p:nvSpPr>
          <p:cNvPr id="3" name="Content Placeholder 2">
            <a:extLst>
              <a:ext uri="{FF2B5EF4-FFF2-40B4-BE49-F238E27FC236}">
                <a16:creationId xmlns:a16="http://schemas.microsoft.com/office/drawing/2014/main" id="{9C356461-3E68-434E-BCC8-F4F7AE47A200}"/>
              </a:ext>
            </a:extLst>
          </p:cNvPr>
          <p:cNvSpPr>
            <a:spLocks noGrp="1"/>
          </p:cNvSpPr>
          <p:nvPr>
            <p:ph idx="1"/>
          </p:nvPr>
        </p:nvSpPr>
        <p:spPr>
          <a:xfrm>
            <a:off x="838200" y="1436914"/>
            <a:ext cx="10515600" cy="4740049"/>
          </a:xfrm>
        </p:spPr>
        <p:txBody>
          <a:bodyPr/>
          <a:lstStyle/>
          <a:p>
            <a:r>
              <a:rPr lang="en-US" dirty="0"/>
              <a:t>Dataset used: FMNIST (Fashion </a:t>
            </a:r>
            <a:r>
              <a:rPr lang="en-US" dirty="0" err="1"/>
              <a:t>Mnist</a:t>
            </a:r>
            <a:r>
              <a:rPr lang="en-US" dirty="0"/>
              <a:t>).</a:t>
            </a:r>
          </a:p>
        </p:txBody>
      </p:sp>
      <p:pic>
        <p:nvPicPr>
          <p:cNvPr id="5" name="Picture 4" descr="Graphical user interface, application&#10;&#10;Description automatically generated">
            <a:extLst>
              <a:ext uri="{FF2B5EF4-FFF2-40B4-BE49-F238E27FC236}">
                <a16:creationId xmlns:a16="http://schemas.microsoft.com/office/drawing/2014/main" id="{FEB44066-2B89-864F-9BB9-9B004DBF50DF}"/>
              </a:ext>
            </a:extLst>
          </p:cNvPr>
          <p:cNvPicPr>
            <a:picLocks noChangeAspect="1"/>
          </p:cNvPicPr>
          <p:nvPr/>
        </p:nvPicPr>
        <p:blipFill>
          <a:blip r:embed="rId2"/>
          <a:stretch>
            <a:fillRect/>
          </a:stretch>
        </p:blipFill>
        <p:spPr>
          <a:xfrm>
            <a:off x="838200" y="2011680"/>
            <a:ext cx="10642600" cy="4428013"/>
          </a:xfrm>
          <a:prstGeom prst="rect">
            <a:avLst/>
          </a:prstGeom>
        </p:spPr>
      </p:pic>
    </p:spTree>
    <p:extLst>
      <p:ext uri="{BB962C8B-B14F-4D97-AF65-F5344CB8AC3E}">
        <p14:creationId xmlns:p14="http://schemas.microsoft.com/office/powerpoint/2010/main" val="2410796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Table&#10;&#10;Description automatically generated">
            <a:extLst>
              <a:ext uri="{FF2B5EF4-FFF2-40B4-BE49-F238E27FC236}">
                <a16:creationId xmlns:a16="http://schemas.microsoft.com/office/drawing/2014/main" id="{F808A185-08B9-AC4B-9D83-36C00122570C}"/>
              </a:ext>
            </a:extLst>
          </p:cNvPr>
          <p:cNvPicPr>
            <a:picLocks noGrp="1" noChangeAspect="1"/>
          </p:cNvPicPr>
          <p:nvPr>
            <p:ph idx="1"/>
          </p:nvPr>
        </p:nvPicPr>
        <p:blipFill>
          <a:blip r:embed="rId2"/>
          <a:stretch>
            <a:fillRect/>
          </a:stretch>
        </p:blipFill>
        <p:spPr>
          <a:xfrm>
            <a:off x="990600" y="1109663"/>
            <a:ext cx="10210800" cy="4406900"/>
          </a:xfrm>
        </p:spPr>
      </p:pic>
      <mc:AlternateContent xmlns:mc="http://schemas.openxmlformats.org/markup-compatibility/2006" xmlns:p14="http://schemas.microsoft.com/office/powerpoint/2010/main" xmlns:aink="http://schemas.microsoft.com/office/drawing/2016/ink">
        <mc:Choice Requires="p14 aink">
          <p:contentPart p14:bwMode="auto" r:id="rId3">
            <p14:nvContentPartPr>
              <p14:cNvPr id="4" name="Ink 3">
                <a:extLst>
                  <a:ext uri="{FF2B5EF4-FFF2-40B4-BE49-F238E27FC236}">
                    <a16:creationId xmlns:a16="http://schemas.microsoft.com/office/drawing/2014/main" id="{6F878EF5-F640-3844-87E9-8DB76A978A10}"/>
                  </a:ext>
                </a:extLst>
              </p14:cNvPr>
              <p14:cNvContentPartPr/>
              <p14:nvPr/>
            </p14:nvContentPartPr>
            <p14:xfrm>
              <a:off x="-1072862" y="1695413"/>
              <a:ext cx="360" cy="360"/>
            </p14:xfrm>
          </p:contentPart>
        </mc:Choice>
        <mc:Fallback xmlns="">
          <p:pic>
            <p:nvPicPr>
              <p:cNvPr id="4" name="Ink 3">
                <a:extLst>
                  <a:ext uri="{FF2B5EF4-FFF2-40B4-BE49-F238E27FC236}">
                    <a16:creationId xmlns:a16="http://schemas.microsoft.com/office/drawing/2014/main" id="{6F878EF5-F640-3844-87E9-8DB76A978A10}"/>
                  </a:ext>
                </a:extLst>
              </p:cNvPr>
              <p:cNvPicPr/>
              <p:nvPr/>
            </p:nvPicPr>
            <p:blipFill>
              <a:blip r:embed="rId4"/>
              <a:stretch>
                <a:fillRect/>
              </a:stretch>
            </p:blipFill>
            <p:spPr>
              <a:xfrm>
                <a:off x="-1090502" y="1587773"/>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5" name="Ink 4">
                <a:extLst>
                  <a:ext uri="{FF2B5EF4-FFF2-40B4-BE49-F238E27FC236}">
                    <a16:creationId xmlns:a16="http://schemas.microsoft.com/office/drawing/2014/main" id="{8BC999DE-5D87-364C-9F0A-2BDC0A0DD07E}"/>
                  </a:ext>
                </a:extLst>
              </p14:cNvPr>
              <p14:cNvContentPartPr/>
              <p14:nvPr/>
            </p14:nvContentPartPr>
            <p14:xfrm>
              <a:off x="2055898" y="1376453"/>
              <a:ext cx="360" cy="360"/>
            </p14:xfrm>
          </p:contentPart>
        </mc:Choice>
        <mc:Fallback xmlns="">
          <p:pic>
            <p:nvPicPr>
              <p:cNvPr id="5" name="Ink 4">
                <a:extLst>
                  <a:ext uri="{FF2B5EF4-FFF2-40B4-BE49-F238E27FC236}">
                    <a16:creationId xmlns:a16="http://schemas.microsoft.com/office/drawing/2014/main" id="{8BC999DE-5D87-364C-9F0A-2BDC0A0DD07E}"/>
                  </a:ext>
                </a:extLst>
              </p:cNvPr>
              <p:cNvPicPr/>
              <p:nvPr/>
            </p:nvPicPr>
            <p:blipFill>
              <a:blip r:embed="rId6"/>
              <a:stretch>
                <a:fillRect/>
              </a:stretch>
            </p:blipFill>
            <p:spPr>
              <a:xfrm>
                <a:off x="2038258" y="1268453"/>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6" name="Ink 5">
                <a:extLst>
                  <a:ext uri="{FF2B5EF4-FFF2-40B4-BE49-F238E27FC236}">
                    <a16:creationId xmlns:a16="http://schemas.microsoft.com/office/drawing/2014/main" id="{62DEF820-9B41-8B4E-88AD-9C34BEAAF199}"/>
                  </a:ext>
                </a:extLst>
              </p14:cNvPr>
              <p14:cNvContentPartPr/>
              <p14:nvPr/>
            </p14:nvContentPartPr>
            <p14:xfrm>
              <a:off x="1608058" y="909893"/>
              <a:ext cx="2160" cy="3960"/>
            </p14:xfrm>
          </p:contentPart>
        </mc:Choice>
        <mc:Fallback xmlns="">
          <p:pic>
            <p:nvPicPr>
              <p:cNvPr id="6" name="Ink 5">
                <a:extLst>
                  <a:ext uri="{FF2B5EF4-FFF2-40B4-BE49-F238E27FC236}">
                    <a16:creationId xmlns:a16="http://schemas.microsoft.com/office/drawing/2014/main" id="{62DEF820-9B41-8B4E-88AD-9C34BEAAF199}"/>
                  </a:ext>
                </a:extLst>
              </p:cNvPr>
              <p:cNvPicPr/>
              <p:nvPr/>
            </p:nvPicPr>
            <p:blipFill>
              <a:blip r:embed="rId8"/>
              <a:stretch>
                <a:fillRect/>
              </a:stretch>
            </p:blipFill>
            <p:spPr>
              <a:xfrm>
                <a:off x="1590418" y="802253"/>
                <a:ext cx="37800" cy="219600"/>
              </a:xfrm>
              <a:prstGeom prst="rect">
                <a:avLst/>
              </a:prstGeom>
            </p:spPr>
          </p:pic>
        </mc:Fallback>
      </mc:AlternateContent>
      <p:grpSp>
        <p:nvGrpSpPr>
          <p:cNvPr id="9" name="Group 8">
            <a:extLst>
              <a:ext uri="{FF2B5EF4-FFF2-40B4-BE49-F238E27FC236}">
                <a16:creationId xmlns:a16="http://schemas.microsoft.com/office/drawing/2014/main" id="{5F8524FD-1A7C-1846-B022-4C56883775BF}"/>
              </a:ext>
            </a:extLst>
          </p:cNvPr>
          <p:cNvGrpSpPr/>
          <p:nvPr/>
        </p:nvGrpSpPr>
        <p:grpSpPr>
          <a:xfrm>
            <a:off x="2768338" y="1007093"/>
            <a:ext cx="7560" cy="15840"/>
            <a:chOff x="2768338" y="1007093"/>
            <a:chExt cx="7560" cy="15840"/>
          </a:xfrm>
        </p:grpSpPr>
        <mc:AlternateContent xmlns:mc="http://schemas.openxmlformats.org/markup-compatibility/2006" xmlns:p14="http://schemas.microsoft.com/office/powerpoint/2010/main" xmlns:aink="http://schemas.microsoft.com/office/drawing/2016/ink">
          <mc:Choice Requires="p14 aink">
            <p:contentPart p14:bwMode="auto" r:id="rId9">
              <p14:nvContentPartPr>
                <p14:cNvPr id="7" name="Ink 6">
                  <a:extLst>
                    <a:ext uri="{FF2B5EF4-FFF2-40B4-BE49-F238E27FC236}">
                      <a16:creationId xmlns:a16="http://schemas.microsoft.com/office/drawing/2014/main" id="{B2B78ADD-D4E6-A145-9C77-2BDEA00D39FE}"/>
                    </a:ext>
                  </a:extLst>
                </p14:cNvPr>
                <p14:cNvContentPartPr/>
                <p14:nvPr/>
              </p14:nvContentPartPr>
              <p14:xfrm>
                <a:off x="2773738" y="1018613"/>
                <a:ext cx="2160" cy="4320"/>
              </p14:xfrm>
            </p:contentPart>
          </mc:Choice>
          <mc:Fallback xmlns="">
            <p:pic>
              <p:nvPicPr>
                <p:cNvPr id="7" name="Ink 6">
                  <a:extLst>
                    <a:ext uri="{FF2B5EF4-FFF2-40B4-BE49-F238E27FC236}">
                      <a16:creationId xmlns:a16="http://schemas.microsoft.com/office/drawing/2014/main" id="{B2B78ADD-D4E6-A145-9C77-2BDEA00D39FE}"/>
                    </a:ext>
                  </a:extLst>
                </p:cNvPr>
                <p:cNvPicPr/>
                <p:nvPr/>
              </p:nvPicPr>
              <p:blipFill>
                <a:blip r:embed="rId10"/>
                <a:stretch>
                  <a:fillRect/>
                </a:stretch>
              </p:blipFill>
              <p:spPr>
                <a:xfrm>
                  <a:off x="2756098" y="910613"/>
                  <a:ext cx="37800" cy="21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8" name="Ink 7">
                  <a:extLst>
                    <a:ext uri="{FF2B5EF4-FFF2-40B4-BE49-F238E27FC236}">
                      <a16:creationId xmlns:a16="http://schemas.microsoft.com/office/drawing/2014/main" id="{A4C8ED60-8B57-A74D-BE6B-31A95194DDD6}"/>
                    </a:ext>
                  </a:extLst>
                </p14:cNvPr>
                <p14:cNvContentPartPr/>
                <p14:nvPr/>
              </p14:nvContentPartPr>
              <p14:xfrm>
                <a:off x="2768338" y="1007093"/>
                <a:ext cx="360" cy="360"/>
              </p14:xfrm>
            </p:contentPart>
          </mc:Choice>
          <mc:Fallback xmlns="">
            <p:pic>
              <p:nvPicPr>
                <p:cNvPr id="8" name="Ink 7">
                  <a:extLst>
                    <a:ext uri="{FF2B5EF4-FFF2-40B4-BE49-F238E27FC236}">
                      <a16:creationId xmlns:a16="http://schemas.microsoft.com/office/drawing/2014/main" id="{A4C8ED60-8B57-A74D-BE6B-31A95194DDD6}"/>
                    </a:ext>
                  </a:extLst>
                </p:cNvPr>
                <p:cNvPicPr/>
                <p:nvPr/>
              </p:nvPicPr>
              <p:blipFill>
                <a:blip r:embed="rId12"/>
                <a:stretch>
                  <a:fillRect/>
                </a:stretch>
              </p:blipFill>
              <p:spPr>
                <a:xfrm>
                  <a:off x="2750338" y="899453"/>
                  <a:ext cx="36000" cy="21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6EFAB7FA-D49A-D346-A82C-813342EB5748}"/>
                  </a:ext>
                </a:extLst>
              </p14:cNvPr>
              <p14:cNvContentPartPr/>
              <p14:nvPr/>
            </p14:nvContentPartPr>
            <p14:xfrm>
              <a:off x="3251458" y="831773"/>
              <a:ext cx="360" cy="360"/>
            </p14:xfrm>
          </p:contentPart>
        </mc:Choice>
        <mc:Fallback xmlns="">
          <p:pic>
            <p:nvPicPr>
              <p:cNvPr id="10" name="Ink 9">
                <a:extLst>
                  <a:ext uri="{FF2B5EF4-FFF2-40B4-BE49-F238E27FC236}">
                    <a16:creationId xmlns:a16="http://schemas.microsoft.com/office/drawing/2014/main" id="{6EFAB7FA-D49A-D346-A82C-813342EB5748}"/>
                  </a:ext>
                </a:extLst>
              </p:cNvPr>
              <p:cNvPicPr/>
              <p:nvPr/>
            </p:nvPicPr>
            <p:blipFill>
              <a:blip r:embed="rId14"/>
              <a:stretch>
                <a:fillRect/>
              </a:stretch>
            </p:blipFill>
            <p:spPr>
              <a:xfrm>
                <a:off x="3242818" y="823133"/>
                <a:ext cx="18000" cy="18000"/>
              </a:xfrm>
              <a:prstGeom prst="rect">
                <a:avLst/>
              </a:prstGeom>
            </p:spPr>
          </p:pic>
        </mc:Fallback>
      </mc:AlternateContent>
    </p:spTree>
    <p:extLst>
      <p:ext uri="{BB962C8B-B14F-4D97-AF65-F5344CB8AC3E}">
        <p14:creationId xmlns:p14="http://schemas.microsoft.com/office/powerpoint/2010/main" val="1294109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ifferent, fabric&#10;&#10;Description automatically generated">
            <a:extLst>
              <a:ext uri="{FF2B5EF4-FFF2-40B4-BE49-F238E27FC236}">
                <a16:creationId xmlns:a16="http://schemas.microsoft.com/office/drawing/2014/main" id="{389C979D-F295-364A-B2A2-B3C2A4C17C8D}"/>
              </a:ext>
            </a:extLst>
          </p:cNvPr>
          <p:cNvPicPr>
            <a:picLocks noGrp="1" noChangeAspect="1"/>
          </p:cNvPicPr>
          <p:nvPr>
            <p:ph idx="1"/>
          </p:nvPr>
        </p:nvPicPr>
        <p:blipFill>
          <a:blip r:embed="rId2"/>
          <a:stretch>
            <a:fillRect/>
          </a:stretch>
        </p:blipFill>
        <p:spPr>
          <a:xfrm>
            <a:off x="3189067" y="336550"/>
            <a:ext cx="5813865" cy="5840413"/>
          </a:xfrm>
        </p:spPr>
      </p:pic>
    </p:spTree>
    <p:extLst>
      <p:ext uri="{BB962C8B-B14F-4D97-AF65-F5344CB8AC3E}">
        <p14:creationId xmlns:p14="http://schemas.microsoft.com/office/powerpoint/2010/main" val="2293567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CF01AE-3C24-5349-B86D-18E1EBEF122F}"/>
              </a:ext>
            </a:extLst>
          </p:cNvPr>
          <p:cNvPicPr>
            <a:picLocks noGrp="1" noChangeAspect="1"/>
          </p:cNvPicPr>
          <p:nvPr>
            <p:ph idx="1"/>
          </p:nvPr>
        </p:nvPicPr>
        <p:blipFill>
          <a:blip r:embed="rId2"/>
          <a:stretch>
            <a:fillRect/>
          </a:stretch>
        </p:blipFill>
        <p:spPr>
          <a:xfrm>
            <a:off x="1007031" y="828139"/>
            <a:ext cx="9288436" cy="5348823"/>
          </a:xfrm>
        </p:spPr>
      </p:pic>
      <p:sp>
        <p:nvSpPr>
          <p:cNvPr id="7" name="TextBox 6">
            <a:extLst>
              <a:ext uri="{FF2B5EF4-FFF2-40B4-BE49-F238E27FC236}">
                <a16:creationId xmlns:a16="http://schemas.microsoft.com/office/drawing/2014/main" id="{9148B9FD-0D47-B941-BE4C-76D42F586702}"/>
              </a:ext>
            </a:extLst>
          </p:cNvPr>
          <p:cNvSpPr txBox="1"/>
          <p:nvPr/>
        </p:nvSpPr>
        <p:spPr>
          <a:xfrm>
            <a:off x="1625600" y="181808"/>
            <a:ext cx="3635023" cy="646331"/>
          </a:xfrm>
          <a:prstGeom prst="rect">
            <a:avLst/>
          </a:prstGeom>
          <a:noFill/>
        </p:spPr>
        <p:txBody>
          <a:bodyPr wrap="square" rtlCol="0">
            <a:spAutoFit/>
          </a:bodyPr>
          <a:lstStyle/>
          <a:p>
            <a:r>
              <a:rPr lang="en-US" sz="3600" dirty="0">
                <a:solidFill>
                  <a:schemeClr val="tx2"/>
                </a:solidFill>
                <a:latin typeface="Sherman Sans Book" pitchFamily="2" charset="77"/>
                <a:cs typeface="Verdana" panose="020B0604030504040204" pitchFamily="34" charset="0"/>
              </a:rPr>
              <a:t>Results</a:t>
            </a:r>
          </a:p>
        </p:txBody>
      </p:sp>
    </p:spTree>
    <p:extLst>
      <p:ext uri="{BB962C8B-B14F-4D97-AF65-F5344CB8AC3E}">
        <p14:creationId xmlns:p14="http://schemas.microsoft.com/office/powerpoint/2010/main" val="2620777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ar chart&#10;&#10;Description automatically generated">
            <a:extLst>
              <a:ext uri="{FF2B5EF4-FFF2-40B4-BE49-F238E27FC236}">
                <a16:creationId xmlns:a16="http://schemas.microsoft.com/office/drawing/2014/main" id="{57E03059-1DF2-1B44-B4F2-794B7A1F0E68}"/>
              </a:ext>
            </a:extLst>
          </p:cNvPr>
          <p:cNvPicPr>
            <a:picLocks noGrp="1" noChangeAspect="1"/>
          </p:cNvPicPr>
          <p:nvPr>
            <p:ph idx="1"/>
          </p:nvPr>
        </p:nvPicPr>
        <p:blipFill>
          <a:blip r:embed="rId2"/>
          <a:stretch>
            <a:fillRect/>
          </a:stretch>
        </p:blipFill>
        <p:spPr>
          <a:xfrm>
            <a:off x="2231186" y="1039507"/>
            <a:ext cx="7398236" cy="4778985"/>
          </a:xfrm>
        </p:spPr>
      </p:pic>
      <p:sp>
        <p:nvSpPr>
          <p:cNvPr id="6" name="TextBox 5">
            <a:extLst>
              <a:ext uri="{FF2B5EF4-FFF2-40B4-BE49-F238E27FC236}">
                <a16:creationId xmlns:a16="http://schemas.microsoft.com/office/drawing/2014/main" id="{AA367613-76CF-2C4C-9132-E7961456AEF1}"/>
              </a:ext>
            </a:extLst>
          </p:cNvPr>
          <p:cNvSpPr txBox="1"/>
          <p:nvPr/>
        </p:nvSpPr>
        <p:spPr>
          <a:xfrm>
            <a:off x="2231186" y="393176"/>
            <a:ext cx="5542845" cy="646331"/>
          </a:xfrm>
          <a:prstGeom prst="rect">
            <a:avLst/>
          </a:prstGeom>
          <a:noFill/>
        </p:spPr>
        <p:txBody>
          <a:bodyPr wrap="square" rtlCol="0">
            <a:spAutoFit/>
          </a:bodyPr>
          <a:lstStyle/>
          <a:p>
            <a:r>
              <a:rPr lang="en-US" sz="3600" dirty="0">
                <a:solidFill>
                  <a:schemeClr val="tx2"/>
                </a:solidFill>
                <a:latin typeface="Sherman Sans Book" pitchFamily="2" charset="77"/>
                <a:cs typeface="Verdana" panose="020B0604030504040204" pitchFamily="34" charset="0"/>
              </a:rPr>
              <a:t>Results</a:t>
            </a:r>
          </a:p>
        </p:txBody>
      </p:sp>
    </p:spTree>
    <p:extLst>
      <p:ext uri="{BB962C8B-B14F-4D97-AF65-F5344CB8AC3E}">
        <p14:creationId xmlns:p14="http://schemas.microsoft.com/office/powerpoint/2010/main" val="2813368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ox and whisker chart&#10;&#10;Description automatically generated">
            <a:extLst>
              <a:ext uri="{FF2B5EF4-FFF2-40B4-BE49-F238E27FC236}">
                <a16:creationId xmlns:a16="http://schemas.microsoft.com/office/drawing/2014/main" id="{3551C3EF-DB99-6E42-B031-E225012BE584}"/>
              </a:ext>
            </a:extLst>
          </p:cNvPr>
          <p:cNvPicPr>
            <a:picLocks noGrp="1" noChangeAspect="1"/>
          </p:cNvPicPr>
          <p:nvPr>
            <p:ph idx="1"/>
          </p:nvPr>
        </p:nvPicPr>
        <p:blipFill>
          <a:blip r:embed="rId2"/>
          <a:stretch>
            <a:fillRect/>
          </a:stretch>
        </p:blipFill>
        <p:spPr>
          <a:xfrm>
            <a:off x="3669292" y="705951"/>
            <a:ext cx="4853415" cy="4351338"/>
          </a:xfrm>
        </p:spPr>
      </p:pic>
      <p:sp>
        <p:nvSpPr>
          <p:cNvPr id="6" name="TextBox 5">
            <a:extLst>
              <a:ext uri="{FF2B5EF4-FFF2-40B4-BE49-F238E27FC236}">
                <a16:creationId xmlns:a16="http://schemas.microsoft.com/office/drawing/2014/main" id="{80C9393D-4B3C-B44C-89BF-F71DF728BDF3}"/>
              </a:ext>
            </a:extLst>
          </p:cNvPr>
          <p:cNvSpPr txBox="1"/>
          <p:nvPr/>
        </p:nvSpPr>
        <p:spPr>
          <a:xfrm>
            <a:off x="2764970" y="5322025"/>
            <a:ext cx="9125339" cy="369332"/>
          </a:xfrm>
          <a:prstGeom prst="rect">
            <a:avLst/>
          </a:prstGeom>
          <a:noFill/>
        </p:spPr>
        <p:txBody>
          <a:bodyPr wrap="square" rtlCol="0">
            <a:spAutoFit/>
          </a:bodyPr>
          <a:lstStyle/>
          <a:p>
            <a:r>
              <a:rPr lang="en-US" dirty="0"/>
              <a:t>We found out that each digit has its natural fooling target. </a:t>
            </a:r>
          </a:p>
        </p:txBody>
      </p:sp>
    </p:spTree>
    <p:extLst>
      <p:ext uri="{BB962C8B-B14F-4D97-AF65-F5344CB8AC3E}">
        <p14:creationId xmlns:p14="http://schemas.microsoft.com/office/powerpoint/2010/main" val="3902720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07D8-41F0-5E42-966C-416A59E91844}"/>
              </a:ext>
            </a:extLst>
          </p:cNvPr>
          <p:cNvSpPr>
            <a:spLocks noGrp="1"/>
          </p:cNvSpPr>
          <p:nvPr>
            <p:ph type="title"/>
          </p:nvPr>
        </p:nvSpPr>
        <p:spPr/>
        <p:txBody>
          <a:bodyPr/>
          <a:lstStyle/>
          <a:p>
            <a:r>
              <a:rPr lang="en-US" dirty="0"/>
              <a:t>Inference &amp; Comments : </a:t>
            </a:r>
          </a:p>
        </p:txBody>
      </p:sp>
      <p:sp>
        <p:nvSpPr>
          <p:cNvPr id="3" name="Content Placeholder 2">
            <a:extLst>
              <a:ext uri="{FF2B5EF4-FFF2-40B4-BE49-F238E27FC236}">
                <a16:creationId xmlns:a16="http://schemas.microsoft.com/office/drawing/2014/main" id="{7E1ADD2C-6EF1-3A40-A38D-9345C78A4BF1}"/>
              </a:ext>
            </a:extLst>
          </p:cNvPr>
          <p:cNvSpPr>
            <a:spLocks noGrp="1"/>
          </p:cNvSpPr>
          <p:nvPr>
            <p:ph idx="1"/>
          </p:nvPr>
        </p:nvSpPr>
        <p:spPr/>
        <p:txBody>
          <a:bodyPr/>
          <a:lstStyle/>
          <a:p>
            <a:r>
              <a:rPr lang="en-US" dirty="0"/>
              <a:t>In the previous slide we see how certain characters/numbers (features)  have a more malicious effect compared to other adversarial samples.</a:t>
            </a:r>
          </a:p>
          <a:p>
            <a:endParaRPr lang="en-US" dirty="0"/>
          </a:p>
          <a:p>
            <a:r>
              <a:rPr lang="en-US" dirty="0"/>
              <a:t>To further illustrate this point we prepare our samples and divide them into natural and non-natural fooling targets. </a:t>
            </a:r>
          </a:p>
        </p:txBody>
      </p:sp>
    </p:spTree>
    <p:extLst>
      <p:ext uri="{BB962C8B-B14F-4D97-AF65-F5344CB8AC3E}">
        <p14:creationId xmlns:p14="http://schemas.microsoft.com/office/powerpoint/2010/main" val="2676937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qr code&#10;&#10;Description automatically generated">
            <a:extLst>
              <a:ext uri="{FF2B5EF4-FFF2-40B4-BE49-F238E27FC236}">
                <a16:creationId xmlns:a16="http://schemas.microsoft.com/office/drawing/2014/main" id="{E50B6878-B414-DE47-8C32-1341EE83E402}"/>
              </a:ext>
            </a:extLst>
          </p:cNvPr>
          <p:cNvPicPr>
            <a:picLocks noGrp="1" noChangeAspect="1"/>
          </p:cNvPicPr>
          <p:nvPr>
            <p:ph idx="1"/>
          </p:nvPr>
        </p:nvPicPr>
        <p:blipFill>
          <a:blip r:embed="rId2"/>
          <a:stretch>
            <a:fillRect/>
          </a:stretch>
        </p:blipFill>
        <p:spPr>
          <a:xfrm>
            <a:off x="2425538" y="635000"/>
            <a:ext cx="7340924" cy="5541963"/>
          </a:xfrm>
        </p:spPr>
      </p:pic>
    </p:spTree>
    <p:extLst>
      <p:ext uri="{BB962C8B-B14F-4D97-AF65-F5344CB8AC3E}">
        <p14:creationId xmlns:p14="http://schemas.microsoft.com/office/powerpoint/2010/main" val="3327275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scatter chart&#10;&#10;Description automatically generated">
            <a:extLst>
              <a:ext uri="{FF2B5EF4-FFF2-40B4-BE49-F238E27FC236}">
                <a16:creationId xmlns:a16="http://schemas.microsoft.com/office/drawing/2014/main" id="{89BB4F9E-9AA6-0F47-AF0A-158C3E3C791A}"/>
              </a:ext>
            </a:extLst>
          </p:cNvPr>
          <p:cNvPicPr>
            <a:picLocks noGrp="1" noChangeAspect="1"/>
          </p:cNvPicPr>
          <p:nvPr>
            <p:ph idx="1"/>
          </p:nvPr>
        </p:nvPicPr>
        <p:blipFill>
          <a:blip r:embed="rId2"/>
          <a:stretch>
            <a:fillRect/>
          </a:stretch>
        </p:blipFill>
        <p:spPr>
          <a:xfrm>
            <a:off x="2481944" y="765110"/>
            <a:ext cx="7091264" cy="5411853"/>
          </a:xfrm>
        </p:spPr>
      </p:pic>
    </p:spTree>
    <p:extLst>
      <p:ext uri="{BB962C8B-B14F-4D97-AF65-F5344CB8AC3E}">
        <p14:creationId xmlns:p14="http://schemas.microsoft.com/office/powerpoint/2010/main" val="1668346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2E9AE-7361-D742-8B49-CA5F37EE2F07}"/>
              </a:ext>
            </a:extLst>
          </p:cNvPr>
          <p:cNvSpPr>
            <a:spLocks noGrp="1"/>
          </p:cNvSpPr>
          <p:nvPr>
            <p:ph type="title"/>
          </p:nvPr>
        </p:nvSpPr>
        <p:spPr/>
        <p:txBody>
          <a:bodyPr/>
          <a:lstStyle/>
          <a:p>
            <a:r>
              <a:rPr lang="en-US" dirty="0"/>
              <a:t>COMMENTS: </a:t>
            </a:r>
          </a:p>
        </p:txBody>
      </p:sp>
      <p:sp>
        <p:nvSpPr>
          <p:cNvPr id="3" name="Content Placeholder 2">
            <a:extLst>
              <a:ext uri="{FF2B5EF4-FFF2-40B4-BE49-F238E27FC236}">
                <a16:creationId xmlns:a16="http://schemas.microsoft.com/office/drawing/2014/main" id="{015E8300-A856-4A49-9943-90BE0FCA7352}"/>
              </a:ext>
            </a:extLst>
          </p:cNvPr>
          <p:cNvSpPr>
            <a:spLocks noGrp="1"/>
          </p:cNvSpPr>
          <p:nvPr>
            <p:ph idx="1"/>
          </p:nvPr>
        </p:nvSpPr>
        <p:spPr/>
        <p:txBody>
          <a:bodyPr/>
          <a:lstStyle/>
          <a:p>
            <a:r>
              <a:rPr lang="en-US" dirty="0"/>
              <a:t>The goal of above short experiment was to demonstrate and illustrate how the image is classified and based on its perturbation, targeting the right perturbation at the Epsilon value helps us greatly in making the system fail in its classification.</a:t>
            </a:r>
          </a:p>
          <a:p>
            <a:r>
              <a:rPr lang="en-US" dirty="0"/>
              <a:t>Jacobian distillation is one of the approach that can intuitively provide defense against </a:t>
            </a:r>
            <a:r>
              <a:rPr lang="en-US" dirty="0" err="1"/>
              <a:t>laplace</a:t>
            </a:r>
            <a:r>
              <a:rPr lang="en-US" dirty="0"/>
              <a:t> and gaussian noise for adversarial samples. </a:t>
            </a:r>
          </a:p>
        </p:txBody>
      </p:sp>
    </p:spTree>
    <p:extLst>
      <p:ext uri="{BB962C8B-B14F-4D97-AF65-F5344CB8AC3E}">
        <p14:creationId xmlns:p14="http://schemas.microsoft.com/office/powerpoint/2010/main" val="355272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3A268-4969-4346-ADD7-9EE8F1F9A178}"/>
              </a:ext>
            </a:extLst>
          </p:cNvPr>
          <p:cNvSpPr>
            <a:spLocks noGrp="1"/>
          </p:cNvSpPr>
          <p:nvPr>
            <p:ph type="title"/>
          </p:nvPr>
        </p:nvSpPr>
        <p:spPr/>
        <p:txBody>
          <a:bodyPr/>
          <a:lstStyle/>
          <a:p>
            <a:r>
              <a:rPr lang="en-US" dirty="0"/>
              <a:t>Problem Statement: (Security &amp; Privacy Perspective)</a:t>
            </a:r>
          </a:p>
        </p:txBody>
      </p:sp>
      <p:sp>
        <p:nvSpPr>
          <p:cNvPr id="3" name="Content Placeholder 2">
            <a:extLst>
              <a:ext uri="{FF2B5EF4-FFF2-40B4-BE49-F238E27FC236}">
                <a16:creationId xmlns:a16="http://schemas.microsoft.com/office/drawing/2014/main" id="{D55E12C0-A5EC-9B4B-9C8D-615FA449897B}"/>
              </a:ext>
            </a:extLst>
          </p:cNvPr>
          <p:cNvSpPr>
            <a:spLocks noGrp="1"/>
          </p:cNvSpPr>
          <p:nvPr>
            <p:ph idx="1"/>
          </p:nvPr>
        </p:nvSpPr>
        <p:spPr/>
        <p:txBody>
          <a:bodyPr/>
          <a:lstStyle/>
          <a:p>
            <a:r>
              <a:rPr lang="en-US" dirty="0"/>
              <a:t>ML algorithms have an implicit nature which causes bias in the algorithms that leads to a vulnerability that compromises the security of system.</a:t>
            </a:r>
          </a:p>
          <a:p>
            <a:endParaRPr lang="en-US" dirty="0"/>
          </a:p>
          <a:p>
            <a:r>
              <a:rPr lang="en-US" dirty="0"/>
              <a:t>The following slides build on this property and demonstrates the implementation of an adversarial attack and its effects on the system.</a:t>
            </a:r>
          </a:p>
        </p:txBody>
      </p:sp>
    </p:spTree>
    <p:extLst>
      <p:ext uri="{BB962C8B-B14F-4D97-AF65-F5344CB8AC3E}">
        <p14:creationId xmlns:p14="http://schemas.microsoft.com/office/powerpoint/2010/main" val="237516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EEF708-8CF9-4049-8F9F-3F42556A7218}"/>
              </a:ext>
            </a:extLst>
          </p:cNvPr>
          <p:cNvSpPr>
            <a:spLocks noGrp="1"/>
          </p:cNvSpPr>
          <p:nvPr>
            <p:ph idx="1"/>
          </p:nvPr>
        </p:nvSpPr>
        <p:spPr>
          <a:xfrm>
            <a:off x="838200" y="690465"/>
            <a:ext cx="10515600" cy="5486498"/>
          </a:xfrm>
        </p:spPr>
        <p:txBody>
          <a:bodyPr>
            <a:normAutofit/>
          </a:bodyPr>
          <a:lstStyle/>
          <a:p>
            <a:r>
              <a:rPr lang="en-US" dirty="0"/>
              <a:t>Fooling takes place in regions where the model fails to draw good decision boundaries which of course depends on the model architecture/flexibility but on the input data quality and preprocessing as well.</a:t>
            </a:r>
          </a:p>
          <a:p>
            <a:endParaRPr lang="en-US" dirty="0"/>
          </a:p>
          <a:p>
            <a:r>
              <a:rPr lang="en-US" dirty="0"/>
              <a:t>Due to the fact that some inputs are closer to each other in meanings of decision boundaries, there exist natural and non-natural fooling targets.</a:t>
            </a:r>
          </a:p>
          <a:p>
            <a:endParaRPr lang="en-US" dirty="0"/>
          </a:p>
        </p:txBody>
      </p:sp>
    </p:spTree>
    <p:extLst>
      <p:ext uri="{BB962C8B-B14F-4D97-AF65-F5344CB8AC3E}">
        <p14:creationId xmlns:p14="http://schemas.microsoft.com/office/powerpoint/2010/main" val="2179109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4618-6190-CB47-A801-5B6CB605EDEA}"/>
              </a:ext>
            </a:extLst>
          </p:cNvPr>
          <p:cNvSpPr>
            <a:spLocks noGrp="1"/>
          </p:cNvSpPr>
          <p:nvPr>
            <p:ph type="title"/>
          </p:nvPr>
        </p:nvSpPr>
        <p:spPr/>
        <p:txBody>
          <a:bodyPr/>
          <a:lstStyle/>
          <a:p>
            <a:r>
              <a:rPr lang="en-US" dirty="0"/>
              <a:t>OBSERVATION:</a:t>
            </a:r>
            <a:br>
              <a:rPr lang="en-US" dirty="0"/>
            </a:br>
            <a:endParaRPr lang="en-US" dirty="0"/>
          </a:p>
        </p:txBody>
      </p:sp>
      <p:sp>
        <p:nvSpPr>
          <p:cNvPr id="3" name="Content Placeholder 2">
            <a:extLst>
              <a:ext uri="{FF2B5EF4-FFF2-40B4-BE49-F238E27FC236}">
                <a16:creationId xmlns:a16="http://schemas.microsoft.com/office/drawing/2014/main" id="{675C1AD5-4A48-6E4D-A35B-8792627E94B8}"/>
              </a:ext>
            </a:extLst>
          </p:cNvPr>
          <p:cNvSpPr>
            <a:spLocks noGrp="1"/>
          </p:cNvSpPr>
          <p:nvPr>
            <p:ph idx="1"/>
          </p:nvPr>
        </p:nvSpPr>
        <p:spPr>
          <a:xfrm>
            <a:off x="838200" y="1253331"/>
            <a:ext cx="10515600" cy="4351338"/>
          </a:xfrm>
        </p:spPr>
        <p:txBody>
          <a:bodyPr/>
          <a:lstStyle/>
          <a:p>
            <a:pPr marL="457200" lvl="1" indent="0">
              <a:buNone/>
            </a:pPr>
            <a:endParaRPr lang="en-US" dirty="0"/>
          </a:p>
          <a:p>
            <a:pPr marL="457200" lvl="1" indent="0">
              <a:buNone/>
            </a:pPr>
            <a:r>
              <a:rPr lang="en-US" dirty="0"/>
              <a:t>With the attack proposed and implemented, when we target 1 image sample to understand our attack and we can see that adding random noise is not enough.</a:t>
            </a:r>
          </a:p>
          <a:p>
            <a:pPr marL="457200" lvl="1" indent="0">
              <a:buNone/>
            </a:pPr>
            <a:endParaRPr lang="en-US" dirty="0"/>
          </a:p>
          <a:p>
            <a:pPr marL="457200" lvl="1" indent="0">
              <a:buNone/>
            </a:pPr>
            <a:r>
              <a:rPr lang="en-US" dirty="0"/>
              <a:t>The noise added has to be a carefully calculated mathematical gradient function which we have to add at appropriate instances/perturbation to make our attack stronger.</a:t>
            </a:r>
          </a:p>
        </p:txBody>
      </p:sp>
    </p:spTree>
    <p:extLst>
      <p:ext uri="{BB962C8B-B14F-4D97-AF65-F5344CB8AC3E}">
        <p14:creationId xmlns:p14="http://schemas.microsoft.com/office/powerpoint/2010/main" val="794108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171225-C292-0B44-85D5-3A4C6C1D0F9D}"/>
              </a:ext>
            </a:extLst>
          </p:cNvPr>
          <p:cNvSpPr>
            <a:spLocks noGrp="1"/>
          </p:cNvSpPr>
          <p:nvPr>
            <p:ph idx="1"/>
          </p:nvPr>
        </p:nvSpPr>
        <p:spPr>
          <a:xfrm>
            <a:off x="838200" y="548640"/>
            <a:ext cx="10515600" cy="5628323"/>
          </a:xfrm>
        </p:spPr>
        <p:txBody>
          <a:bodyPr/>
          <a:lstStyle/>
          <a:p>
            <a:r>
              <a:rPr lang="en-US" dirty="0"/>
              <a:t>Above property of ML systems and their implicit nature means that we can make the system learn better at each perturbation and make sure that the natural attacks are not overfit in the curve and that the distances between the data points or a summation of all data points will  be such that their average score will always be the same net result.</a:t>
            </a:r>
          </a:p>
          <a:p>
            <a:endParaRPr lang="en-US" dirty="0"/>
          </a:p>
          <a:p>
            <a:r>
              <a:rPr lang="en-US" dirty="0"/>
              <a:t>Making system learn better on decision boundaries intuitively seems a good strategy as it would give us natural defense against our adversary.</a:t>
            </a:r>
          </a:p>
        </p:txBody>
      </p:sp>
    </p:spTree>
    <p:extLst>
      <p:ext uri="{BB962C8B-B14F-4D97-AF65-F5344CB8AC3E}">
        <p14:creationId xmlns:p14="http://schemas.microsoft.com/office/powerpoint/2010/main" val="2748197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22E4-804C-6EB2-8B32-612A5B736451}"/>
              </a:ext>
            </a:extLst>
          </p:cNvPr>
          <p:cNvSpPr>
            <a:spLocks noGrp="1"/>
          </p:cNvSpPr>
          <p:nvPr>
            <p:ph type="title"/>
          </p:nvPr>
        </p:nvSpPr>
        <p:spPr>
          <a:xfrm>
            <a:off x="838200" y="169182"/>
            <a:ext cx="10515600" cy="1325563"/>
          </a:xfrm>
        </p:spPr>
        <p:txBody>
          <a:bodyPr/>
          <a:lstStyle/>
          <a:p>
            <a:r>
              <a:rPr lang="en-US" dirty="0"/>
              <a:t>FUTURE WORK:</a:t>
            </a:r>
          </a:p>
        </p:txBody>
      </p:sp>
      <p:sp>
        <p:nvSpPr>
          <p:cNvPr id="3" name="Content Placeholder 2">
            <a:extLst>
              <a:ext uri="{FF2B5EF4-FFF2-40B4-BE49-F238E27FC236}">
                <a16:creationId xmlns:a16="http://schemas.microsoft.com/office/drawing/2014/main" id="{B1969FDA-14A1-64D3-4028-151588209789}"/>
              </a:ext>
            </a:extLst>
          </p:cNvPr>
          <p:cNvSpPr>
            <a:spLocks noGrp="1"/>
          </p:cNvSpPr>
          <p:nvPr>
            <p:ph idx="1"/>
          </p:nvPr>
        </p:nvSpPr>
        <p:spPr>
          <a:xfrm>
            <a:off x="838200" y="1394550"/>
            <a:ext cx="10515600" cy="4351338"/>
          </a:xfrm>
        </p:spPr>
        <p:txBody>
          <a:bodyPr/>
          <a:lstStyle/>
          <a:p>
            <a:pPr marL="0" indent="0">
              <a:buNone/>
            </a:pPr>
            <a:r>
              <a:rPr lang="en-US" b="1" dirty="0"/>
              <a:t>Jacobian-based Saliency Map Attack (JSMA): </a:t>
            </a:r>
          </a:p>
          <a:p>
            <a:r>
              <a:rPr lang="en-US" dirty="0"/>
              <a:t>Unlike FGSM, the method uses feature selection to minimize the number of features modified while causing misclassification. Flat perturbations are added to features iteratively according to saliency value by decreasing order.</a:t>
            </a:r>
          </a:p>
          <a:p>
            <a:endParaRPr lang="en-US" dirty="0"/>
          </a:p>
          <a:p>
            <a:r>
              <a:rPr lang="en-US" b="1" dirty="0"/>
              <a:t>Generative Adversarial Networks (GAN).</a:t>
            </a:r>
          </a:p>
          <a:p>
            <a:endParaRPr lang="en-US" dirty="0"/>
          </a:p>
          <a:p>
            <a:endParaRPr lang="en-US" dirty="0"/>
          </a:p>
        </p:txBody>
      </p:sp>
    </p:spTree>
    <p:extLst>
      <p:ext uri="{BB962C8B-B14F-4D97-AF65-F5344CB8AC3E}">
        <p14:creationId xmlns:p14="http://schemas.microsoft.com/office/powerpoint/2010/main" val="1442747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D8A16-CCCE-2647-A588-2292FEE5FDCD}"/>
              </a:ext>
            </a:extLst>
          </p:cNvPr>
          <p:cNvSpPr>
            <a:spLocks noGrp="1"/>
          </p:cNvSpPr>
          <p:nvPr>
            <p:ph type="title"/>
          </p:nvPr>
        </p:nvSpPr>
        <p:spPr>
          <a:xfrm>
            <a:off x="838200" y="208370"/>
            <a:ext cx="10515600" cy="666841"/>
          </a:xfrm>
        </p:spPr>
        <p:txBody>
          <a:bodyPr/>
          <a:lstStyle/>
          <a:p>
            <a:r>
              <a:rPr lang="en-US" dirty="0"/>
              <a:t>References:</a:t>
            </a:r>
          </a:p>
        </p:txBody>
      </p:sp>
      <p:sp>
        <p:nvSpPr>
          <p:cNvPr id="3" name="Content Placeholder 2">
            <a:extLst>
              <a:ext uri="{FF2B5EF4-FFF2-40B4-BE49-F238E27FC236}">
                <a16:creationId xmlns:a16="http://schemas.microsoft.com/office/drawing/2014/main" id="{B872921A-B66E-6644-85A8-C50BA5C41BA0}"/>
              </a:ext>
            </a:extLst>
          </p:cNvPr>
          <p:cNvSpPr>
            <a:spLocks noGrp="1"/>
          </p:cNvSpPr>
          <p:nvPr>
            <p:ph idx="1"/>
          </p:nvPr>
        </p:nvSpPr>
        <p:spPr>
          <a:xfrm>
            <a:off x="838200" y="1138236"/>
            <a:ext cx="10356669" cy="5275626"/>
          </a:xfrm>
        </p:spPr>
        <p:txBody>
          <a:bodyPr>
            <a:normAutofit/>
          </a:bodyPr>
          <a:lstStyle/>
          <a:p>
            <a:r>
              <a:rPr lang="en-US" sz="1800" dirty="0">
                <a:latin typeface="Angsana New" panose="02020603050405020304" pitchFamily="18" charset="-34"/>
                <a:cs typeface="Angsana New" panose="02020603050405020304" pitchFamily="18" charset="-34"/>
              </a:rPr>
              <a:t>1- Adversarial Attacks and </a:t>
            </a:r>
            <a:r>
              <a:rPr lang="en-US" sz="1800" dirty="0" err="1">
                <a:latin typeface="Angsana New" panose="02020603050405020304" pitchFamily="18" charset="-34"/>
                <a:cs typeface="Angsana New" panose="02020603050405020304" pitchFamily="18" charset="-34"/>
              </a:rPr>
              <a:t>Defences</a:t>
            </a:r>
            <a:r>
              <a:rPr lang="en-US" sz="1800" dirty="0">
                <a:latin typeface="Angsana New" panose="02020603050405020304" pitchFamily="18" charset="-34"/>
                <a:cs typeface="Angsana New" panose="02020603050405020304" pitchFamily="18" charset="-34"/>
              </a:rPr>
              <a:t>: A Survey - </a:t>
            </a:r>
            <a:r>
              <a:rPr lang="en-US" sz="1800" dirty="0">
                <a:latin typeface="Angsana New" panose="02020603050405020304" pitchFamily="18" charset="-34"/>
                <a:cs typeface="Angsana New" panose="02020603050405020304" pitchFamily="18" charset="-34"/>
                <a:hlinkClick r:id="rId2">
                  <a:extLst>
                    <a:ext uri="{A12FA001-AC4F-418D-AE19-62706E023703}">
                      <ahyp:hlinkClr xmlns:ahyp="http://schemas.microsoft.com/office/drawing/2018/hyperlinkcolor" val="tx"/>
                    </a:ext>
                  </a:extLst>
                </a:hlinkClick>
              </a:rPr>
              <a:t>Anirban Chakraborty</a:t>
            </a:r>
            <a:r>
              <a:rPr lang="en-US" sz="1800" dirty="0">
                <a:latin typeface="Angsana New" panose="02020603050405020304" pitchFamily="18" charset="-34"/>
                <a:cs typeface="Angsana New" panose="02020603050405020304" pitchFamily="18" charset="-34"/>
              </a:rPr>
              <a:t>, </a:t>
            </a:r>
            <a:r>
              <a:rPr lang="en-US" sz="1800" dirty="0">
                <a:latin typeface="Angsana New" panose="02020603050405020304" pitchFamily="18" charset="-34"/>
                <a:cs typeface="Angsana New" panose="02020603050405020304" pitchFamily="18" charset="-34"/>
                <a:hlinkClick r:id="rId3">
                  <a:extLst>
                    <a:ext uri="{A12FA001-AC4F-418D-AE19-62706E023703}">
                      <ahyp:hlinkClr xmlns:ahyp="http://schemas.microsoft.com/office/drawing/2018/hyperlinkcolor" val="tx"/>
                    </a:ext>
                  </a:extLst>
                </a:hlinkClick>
              </a:rPr>
              <a:t>Manaar Alam</a:t>
            </a:r>
            <a:r>
              <a:rPr lang="en-US" sz="1800" dirty="0">
                <a:latin typeface="Angsana New" panose="02020603050405020304" pitchFamily="18" charset="-34"/>
                <a:cs typeface="Angsana New" panose="02020603050405020304" pitchFamily="18" charset="-34"/>
              </a:rPr>
              <a:t>, </a:t>
            </a:r>
            <a:r>
              <a:rPr lang="en-US" sz="1800" dirty="0">
                <a:latin typeface="Angsana New" panose="02020603050405020304" pitchFamily="18" charset="-34"/>
                <a:cs typeface="Angsana New" panose="02020603050405020304" pitchFamily="18" charset="-34"/>
                <a:hlinkClick r:id="rId4">
                  <a:extLst>
                    <a:ext uri="{A12FA001-AC4F-418D-AE19-62706E023703}">
                      <ahyp:hlinkClr xmlns:ahyp="http://schemas.microsoft.com/office/drawing/2018/hyperlinkcolor" val="tx"/>
                    </a:ext>
                  </a:extLst>
                </a:hlinkClick>
              </a:rPr>
              <a:t>Vishal Dey</a:t>
            </a:r>
            <a:r>
              <a:rPr lang="en-US" sz="1800" dirty="0">
                <a:latin typeface="Angsana New" panose="02020603050405020304" pitchFamily="18" charset="-34"/>
                <a:cs typeface="Angsana New" panose="02020603050405020304" pitchFamily="18" charset="-34"/>
              </a:rPr>
              <a:t>, </a:t>
            </a:r>
            <a:r>
              <a:rPr lang="en-US" sz="1800" dirty="0">
                <a:latin typeface="Angsana New" panose="02020603050405020304" pitchFamily="18" charset="-34"/>
                <a:cs typeface="Angsana New" panose="02020603050405020304" pitchFamily="18" charset="-34"/>
                <a:hlinkClick r:id="rId5">
                  <a:extLst>
                    <a:ext uri="{A12FA001-AC4F-418D-AE19-62706E023703}">
                      <ahyp:hlinkClr xmlns:ahyp="http://schemas.microsoft.com/office/drawing/2018/hyperlinkcolor" val="tx"/>
                    </a:ext>
                  </a:extLst>
                </a:hlinkClick>
              </a:rPr>
              <a:t>Anupam Chattopadhyay</a:t>
            </a:r>
            <a:r>
              <a:rPr lang="en-US" sz="1800" dirty="0">
                <a:latin typeface="Angsana New" panose="02020603050405020304" pitchFamily="18" charset="-34"/>
                <a:cs typeface="Angsana New" panose="02020603050405020304" pitchFamily="18" charset="-34"/>
              </a:rPr>
              <a:t>, </a:t>
            </a:r>
            <a:r>
              <a:rPr lang="en-US" sz="1800" dirty="0">
                <a:latin typeface="Angsana New" panose="02020603050405020304" pitchFamily="18" charset="-34"/>
                <a:cs typeface="Angsana New" panose="02020603050405020304" pitchFamily="18" charset="-34"/>
                <a:hlinkClick r:id="rId6">
                  <a:extLst>
                    <a:ext uri="{A12FA001-AC4F-418D-AE19-62706E023703}">
                      <ahyp:hlinkClr xmlns:ahyp="http://schemas.microsoft.com/office/drawing/2018/hyperlinkcolor" val="tx"/>
                    </a:ext>
                  </a:extLst>
                </a:hlinkClick>
              </a:rPr>
              <a:t>Debdeep Mukhopadhyay</a:t>
            </a:r>
            <a:r>
              <a:rPr lang="en-US" sz="1800" dirty="0">
                <a:latin typeface="Angsana New" panose="02020603050405020304" pitchFamily="18" charset="-34"/>
                <a:cs typeface="Angsana New" panose="02020603050405020304" pitchFamily="18" charset="-34"/>
              </a:rPr>
              <a:t>,   </a:t>
            </a:r>
            <a:r>
              <a:rPr lang="en-US" sz="1800" dirty="0">
                <a:latin typeface="Angsana New" panose="02020603050405020304" pitchFamily="18" charset="-34"/>
                <a:cs typeface="Angsana New" panose="02020603050405020304" pitchFamily="18" charset="-34"/>
                <a:hlinkClick r:id="rId7">
                  <a:extLst>
                    <a:ext uri="{A12FA001-AC4F-418D-AE19-62706E023703}">
                      <ahyp:hlinkClr xmlns:ahyp="http://schemas.microsoft.com/office/drawing/2018/hyperlinkcolor" val="tx"/>
                    </a:ext>
                  </a:extLst>
                </a:hlinkClick>
              </a:rPr>
              <a:t>https://arxiv.org/abs/1810.00069</a:t>
            </a:r>
            <a:r>
              <a:rPr lang="en-US" sz="1800" dirty="0">
                <a:latin typeface="Angsana New" panose="02020603050405020304" pitchFamily="18" charset="-34"/>
                <a:cs typeface="Angsana New" panose="02020603050405020304" pitchFamily="18" charset="-34"/>
              </a:rPr>
              <a:t>. </a:t>
            </a:r>
          </a:p>
          <a:p>
            <a:r>
              <a:rPr lang="en-US" sz="1800" dirty="0">
                <a:latin typeface="Angsana New" panose="02020603050405020304" pitchFamily="18" charset="-34"/>
                <a:cs typeface="Angsana New" panose="02020603050405020304" pitchFamily="18" charset="-34"/>
              </a:rPr>
              <a:t>2- Practical Black-Box Attacks against Machine Learning- </a:t>
            </a:r>
            <a:r>
              <a:rPr lang="en-US" sz="1800" dirty="0">
                <a:latin typeface="Angsana New" panose="02020603050405020304" pitchFamily="18" charset="-34"/>
                <a:cs typeface="Angsana New" panose="02020603050405020304" pitchFamily="18" charset="-34"/>
                <a:hlinkClick r:id="rId8">
                  <a:extLst>
                    <a:ext uri="{A12FA001-AC4F-418D-AE19-62706E023703}">
                      <ahyp:hlinkClr xmlns:ahyp="http://schemas.microsoft.com/office/drawing/2018/hyperlinkcolor" val="tx"/>
                    </a:ext>
                  </a:extLst>
                </a:hlinkClick>
              </a:rPr>
              <a:t>Nicolas Papernot</a:t>
            </a:r>
            <a:r>
              <a:rPr lang="en-US" sz="1800" dirty="0">
                <a:latin typeface="Angsana New" panose="02020603050405020304" pitchFamily="18" charset="-34"/>
                <a:cs typeface="Angsana New" panose="02020603050405020304" pitchFamily="18" charset="-34"/>
              </a:rPr>
              <a:t>, </a:t>
            </a:r>
            <a:r>
              <a:rPr lang="en-US" sz="1800" dirty="0">
                <a:latin typeface="Angsana New" panose="02020603050405020304" pitchFamily="18" charset="-34"/>
                <a:cs typeface="Angsana New" panose="02020603050405020304" pitchFamily="18" charset="-34"/>
                <a:hlinkClick r:id="rId9">
                  <a:extLst>
                    <a:ext uri="{A12FA001-AC4F-418D-AE19-62706E023703}">
                      <ahyp:hlinkClr xmlns:ahyp="http://schemas.microsoft.com/office/drawing/2018/hyperlinkcolor" val="tx"/>
                    </a:ext>
                  </a:extLst>
                </a:hlinkClick>
              </a:rPr>
              <a:t>Patrick McDaniel</a:t>
            </a:r>
            <a:r>
              <a:rPr lang="en-US" sz="1800" dirty="0">
                <a:latin typeface="Angsana New" panose="02020603050405020304" pitchFamily="18" charset="-34"/>
                <a:cs typeface="Angsana New" panose="02020603050405020304" pitchFamily="18" charset="-34"/>
              </a:rPr>
              <a:t>, </a:t>
            </a:r>
            <a:r>
              <a:rPr lang="en-US" sz="1800" dirty="0">
                <a:latin typeface="Angsana New" panose="02020603050405020304" pitchFamily="18" charset="-34"/>
                <a:cs typeface="Angsana New" panose="02020603050405020304" pitchFamily="18" charset="-34"/>
                <a:hlinkClick r:id="rId10">
                  <a:extLst>
                    <a:ext uri="{A12FA001-AC4F-418D-AE19-62706E023703}">
                      <ahyp:hlinkClr xmlns:ahyp="http://schemas.microsoft.com/office/drawing/2018/hyperlinkcolor" val="tx"/>
                    </a:ext>
                  </a:extLst>
                </a:hlinkClick>
              </a:rPr>
              <a:t>Ian Goodfellow</a:t>
            </a:r>
            <a:r>
              <a:rPr lang="en-US" sz="1800" dirty="0">
                <a:latin typeface="Angsana New" panose="02020603050405020304" pitchFamily="18" charset="-34"/>
                <a:cs typeface="Angsana New" panose="02020603050405020304" pitchFamily="18" charset="-34"/>
              </a:rPr>
              <a:t>, </a:t>
            </a:r>
            <a:r>
              <a:rPr lang="en-US" sz="1800" dirty="0">
                <a:latin typeface="Angsana New" panose="02020603050405020304" pitchFamily="18" charset="-34"/>
                <a:cs typeface="Angsana New" panose="02020603050405020304" pitchFamily="18" charset="-34"/>
                <a:hlinkClick r:id="rId11">
                  <a:extLst>
                    <a:ext uri="{A12FA001-AC4F-418D-AE19-62706E023703}">
                      <ahyp:hlinkClr xmlns:ahyp="http://schemas.microsoft.com/office/drawing/2018/hyperlinkcolor" val="tx"/>
                    </a:ext>
                  </a:extLst>
                </a:hlinkClick>
              </a:rPr>
              <a:t>Somesh Jha</a:t>
            </a:r>
            <a:r>
              <a:rPr lang="en-US" sz="1800" dirty="0">
                <a:latin typeface="Angsana New" panose="02020603050405020304" pitchFamily="18" charset="-34"/>
                <a:cs typeface="Angsana New" panose="02020603050405020304" pitchFamily="18" charset="-34"/>
              </a:rPr>
              <a:t>, </a:t>
            </a:r>
            <a:r>
              <a:rPr lang="en-US" sz="1800" dirty="0">
                <a:latin typeface="Angsana New" panose="02020603050405020304" pitchFamily="18" charset="-34"/>
                <a:cs typeface="Angsana New" panose="02020603050405020304" pitchFamily="18" charset="-34"/>
                <a:hlinkClick r:id="rId12">
                  <a:extLst>
                    <a:ext uri="{A12FA001-AC4F-418D-AE19-62706E023703}">
                      <ahyp:hlinkClr xmlns:ahyp="http://schemas.microsoft.com/office/drawing/2018/hyperlinkcolor" val="tx"/>
                    </a:ext>
                  </a:extLst>
                </a:hlinkClick>
              </a:rPr>
              <a:t>Z. Berkay Celik</a:t>
            </a:r>
            <a:r>
              <a:rPr lang="en-US" sz="1800" dirty="0">
                <a:latin typeface="Angsana New" panose="02020603050405020304" pitchFamily="18" charset="-34"/>
                <a:cs typeface="Angsana New" panose="02020603050405020304" pitchFamily="18" charset="-34"/>
              </a:rPr>
              <a:t>, </a:t>
            </a:r>
            <a:r>
              <a:rPr lang="en-US" sz="1800" dirty="0">
                <a:latin typeface="Angsana New" panose="02020603050405020304" pitchFamily="18" charset="-34"/>
                <a:cs typeface="Angsana New" panose="02020603050405020304" pitchFamily="18" charset="-34"/>
                <a:hlinkClick r:id="rId13">
                  <a:extLst>
                    <a:ext uri="{A12FA001-AC4F-418D-AE19-62706E023703}">
                      <ahyp:hlinkClr xmlns:ahyp="http://schemas.microsoft.com/office/drawing/2018/hyperlinkcolor" val="tx"/>
                    </a:ext>
                  </a:extLst>
                </a:hlinkClick>
              </a:rPr>
              <a:t>Ananthram Swami</a:t>
            </a:r>
            <a:r>
              <a:rPr lang="en-US" sz="1800" dirty="0">
                <a:latin typeface="Angsana New" panose="02020603050405020304" pitchFamily="18" charset="-34"/>
                <a:cs typeface="Angsana New" panose="02020603050405020304" pitchFamily="18" charset="-34"/>
              </a:rPr>
              <a:t>,    </a:t>
            </a:r>
            <a:r>
              <a:rPr lang="en-US" sz="1800" dirty="0">
                <a:latin typeface="Angsana New" panose="02020603050405020304" pitchFamily="18" charset="-34"/>
                <a:cs typeface="Angsana New" panose="02020603050405020304" pitchFamily="18" charset="-34"/>
                <a:hlinkClick r:id="rId14">
                  <a:extLst>
                    <a:ext uri="{A12FA001-AC4F-418D-AE19-62706E023703}">
                      <ahyp:hlinkClr xmlns:ahyp="http://schemas.microsoft.com/office/drawing/2018/hyperlinkcolor" val="tx"/>
                    </a:ext>
                  </a:extLst>
                </a:hlinkClick>
              </a:rPr>
              <a:t>https://arxiv.org/abs/1602.02697</a:t>
            </a:r>
            <a:r>
              <a:rPr lang="en-US" sz="1800" dirty="0">
                <a:latin typeface="Angsana New" panose="02020603050405020304" pitchFamily="18" charset="-34"/>
                <a:cs typeface="Angsana New" panose="02020603050405020304" pitchFamily="18" charset="-34"/>
              </a:rPr>
              <a:t>. </a:t>
            </a:r>
          </a:p>
          <a:p>
            <a:r>
              <a:rPr lang="en-US" sz="1800" dirty="0">
                <a:latin typeface="Angsana New" panose="02020603050405020304" pitchFamily="18" charset="-34"/>
                <a:cs typeface="Angsana New" panose="02020603050405020304" pitchFamily="18" charset="-34"/>
              </a:rPr>
              <a:t>3- Towards Black-box Attacks on Deep Learning Apps,  </a:t>
            </a:r>
            <a:r>
              <a:rPr lang="en-US" sz="1800" dirty="0">
                <a:latin typeface="Angsana New" panose="02020603050405020304" pitchFamily="18" charset="-34"/>
                <a:cs typeface="Angsana New" panose="02020603050405020304" pitchFamily="18" charset="-34"/>
                <a:hlinkClick r:id="rId15">
                  <a:extLst>
                    <a:ext uri="{A12FA001-AC4F-418D-AE19-62706E023703}">
                      <ahyp:hlinkClr xmlns:ahyp="http://schemas.microsoft.com/office/drawing/2018/hyperlinkcolor" val="tx"/>
                    </a:ext>
                  </a:extLst>
                </a:hlinkClick>
              </a:rPr>
              <a:t>Hongchen Cao</a:t>
            </a:r>
            <a:r>
              <a:rPr lang="en-US" sz="1800" dirty="0">
                <a:latin typeface="Angsana New" panose="02020603050405020304" pitchFamily="18" charset="-34"/>
                <a:cs typeface="Angsana New" panose="02020603050405020304" pitchFamily="18" charset="-34"/>
              </a:rPr>
              <a:t>, </a:t>
            </a:r>
            <a:r>
              <a:rPr lang="en-US" sz="1800" dirty="0">
                <a:latin typeface="Angsana New" panose="02020603050405020304" pitchFamily="18" charset="-34"/>
                <a:cs typeface="Angsana New" panose="02020603050405020304" pitchFamily="18" charset="-34"/>
                <a:hlinkClick r:id="rId16">
                  <a:extLst>
                    <a:ext uri="{A12FA001-AC4F-418D-AE19-62706E023703}">
                      <ahyp:hlinkClr xmlns:ahyp="http://schemas.microsoft.com/office/drawing/2018/hyperlinkcolor" val="tx"/>
                    </a:ext>
                  </a:extLst>
                </a:hlinkClick>
              </a:rPr>
              <a:t>Shuai Li</a:t>
            </a:r>
            <a:r>
              <a:rPr lang="en-US" sz="1800" dirty="0">
                <a:latin typeface="Angsana New" panose="02020603050405020304" pitchFamily="18" charset="-34"/>
                <a:cs typeface="Angsana New" panose="02020603050405020304" pitchFamily="18" charset="-34"/>
              </a:rPr>
              <a:t>, </a:t>
            </a:r>
            <a:r>
              <a:rPr lang="en-US" sz="1800" dirty="0">
                <a:latin typeface="Angsana New" panose="02020603050405020304" pitchFamily="18" charset="-34"/>
                <a:cs typeface="Angsana New" panose="02020603050405020304" pitchFamily="18" charset="-34"/>
                <a:hlinkClick r:id="rId17">
                  <a:extLst>
                    <a:ext uri="{A12FA001-AC4F-418D-AE19-62706E023703}">
                      <ahyp:hlinkClr xmlns:ahyp="http://schemas.microsoft.com/office/drawing/2018/hyperlinkcolor" val="tx"/>
                    </a:ext>
                  </a:extLst>
                </a:hlinkClick>
              </a:rPr>
              <a:t>Yuming Zhou</a:t>
            </a:r>
            <a:r>
              <a:rPr lang="en-US" sz="1800" dirty="0">
                <a:latin typeface="Angsana New" panose="02020603050405020304" pitchFamily="18" charset="-34"/>
                <a:cs typeface="Angsana New" panose="02020603050405020304" pitchFamily="18" charset="-34"/>
              </a:rPr>
              <a:t>, </a:t>
            </a:r>
            <a:r>
              <a:rPr lang="en-US" sz="1800" dirty="0">
                <a:latin typeface="Angsana New" panose="02020603050405020304" pitchFamily="18" charset="-34"/>
                <a:cs typeface="Angsana New" panose="02020603050405020304" pitchFamily="18" charset="-34"/>
                <a:hlinkClick r:id="rId18">
                  <a:extLst>
                    <a:ext uri="{A12FA001-AC4F-418D-AE19-62706E023703}">
                      <ahyp:hlinkClr xmlns:ahyp="http://schemas.microsoft.com/office/drawing/2018/hyperlinkcolor" val="tx"/>
                    </a:ext>
                  </a:extLst>
                </a:hlinkClick>
              </a:rPr>
              <a:t>Ming Fan</a:t>
            </a:r>
            <a:r>
              <a:rPr lang="en-US" sz="1800" dirty="0">
                <a:latin typeface="Angsana New" panose="02020603050405020304" pitchFamily="18" charset="-34"/>
                <a:cs typeface="Angsana New" panose="02020603050405020304" pitchFamily="18" charset="-34"/>
              </a:rPr>
              <a:t>, </a:t>
            </a:r>
            <a:r>
              <a:rPr lang="en-US" sz="1800" dirty="0">
                <a:latin typeface="Angsana New" panose="02020603050405020304" pitchFamily="18" charset="-34"/>
                <a:cs typeface="Angsana New" panose="02020603050405020304" pitchFamily="18" charset="-34"/>
                <a:hlinkClick r:id="rId19">
                  <a:extLst>
                    <a:ext uri="{A12FA001-AC4F-418D-AE19-62706E023703}">
                      <ahyp:hlinkClr xmlns:ahyp="http://schemas.microsoft.com/office/drawing/2018/hyperlinkcolor" val="tx"/>
                    </a:ext>
                  </a:extLst>
                </a:hlinkClick>
              </a:rPr>
              <a:t>Xuejiao Zhao</a:t>
            </a:r>
            <a:r>
              <a:rPr lang="en-US" sz="1800" dirty="0">
                <a:latin typeface="Angsana New" panose="02020603050405020304" pitchFamily="18" charset="-34"/>
                <a:cs typeface="Angsana New" panose="02020603050405020304" pitchFamily="18" charset="-34"/>
              </a:rPr>
              <a:t>, </a:t>
            </a:r>
            <a:r>
              <a:rPr lang="en-US" sz="1800" dirty="0">
                <a:latin typeface="Angsana New" panose="02020603050405020304" pitchFamily="18" charset="-34"/>
                <a:cs typeface="Angsana New" panose="02020603050405020304" pitchFamily="18" charset="-34"/>
                <a:hlinkClick r:id="rId20">
                  <a:extLst>
                    <a:ext uri="{A12FA001-AC4F-418D-AE19-62706E023703}">
                      <ahyp:hlinkClr xmlns:ahyp="http://schemas.microsoft.com/office/drawing/2018/hyperlinkcolor" val="tx"/>
                    </a:ext>
                  </a:extLst>
                </a:hlinkClick>
              </a:rPr>
              <a:t>Yutian Tang</a:t>
            </a:r>
            <a:r>
              <a:rPr lang="en-US" sz="1800" dirty="0">
                <a:latin typeface="Angsana New" panose="02020603050405020304" pitchFamily="18" charset="-34"/>
                <a:cs typeface="Angsana New" panose="02020603050405020304" pitchFamily="18" charset="-34"/>
              </a:rPr>
              <a:t>,     </a:t>
            </a:r>
            <a:r>
              <a:rPr lang="en-US" sz="1800" dirty="0">
                <a:latin typeface="Angsana New" panose="02020603050405020304" pitchFamily="18" charset="-34"/>
                <a:cs typeface="Angsana New" panose="02020603050405020304" pitchFamily="18" charset="-34"/>
                <a:hlinkClick r:id="rId21">
                  <a:extLst>
                    <a:ext uri="{A12FA001-AC4F-418D-AE19-62706E023703}">
                      <ahyp:hlinkClr xmlns:ahyp="http://schemas.microsoft.com/office/drawing/2018/hyperlinkcolor" val="tx"/>
                    </a:ext>
                  </a:extLst>
                </a:hlinkClick>
              </a:rPr>
              <a:t>https://arxiv.org/abs/2107.12732</a:t>
            </a:r>
            <a:r>
              <a:rPr lang="en-US" sz="1800" dirty="0">
                <a:latin typeface="Angsana New" panose="02020603050405020304" pitchFamily="18" charset="-34"/>
                <a:cs typeface="Angsana New" panose="02020603050405020304" pitchFamily="18" charset="-34"/>
              </a:rPr>
              <a:t>. </a:t>
            </a:r>
          </a:p>
          <a:p>
            <a:r>
              <a:rPr lang="en-US" sz="1800" dirty="0">
                <a:latin typeface="Angsana New" panose="02020603050405020304" pitchFamily="18" charset="-34"/>
                <a:cs typeface="Angsana New" panose="02020603050405020304" pitchFamily="18" charset="-34"/>
              </a:rPr>
              <a:t>4- </a:t>
            </a:r>
            <a:r>
              <a:rPr lang="en-US" sz="1800" dirty="0" err="1">
                <a:latin typeface="Angsana New" panose="02020603050405020304" pitchFamily="18" charset="-34"/>
                <a:cs typeface="Angsana New" panose="02020603050405020304" pitchFamily="18" charset="-34"/>
              </a:rPr>
              <a:t>Adverserial</a:t>
            </a:r>
            <a:r>
              <a:rPr lang="en-US" sz="1800" dirty="0">
                <a:latin typeface="Angsana New" panose="02020603050405020304" pitchFamily="18" charset="-34"/>
                <a:cs typeface="Angsana New" panose="02020603050405020304" pitchFamily="18" charset="-34"/>
              </a:rPr>
              <a:t> Machine Learning - </a:t>
            </a:r>
            <a:r>
              <a:rPr lang="en-US" sz="1800" dirty="0">
                <a:latin typeface="Angsana New" panose="02020603050405020304" pitchFamily="18" charset="-34"/>
                <a:cs typeface="Angsana New" panose="02020603050405020304" pitchFamily="18" charset="-34"/>
                <a:hlinkClick r:id="rId22"/>
              </a:rPr>
              <a:t>https://en.wikipedia.org/wiki/Adversarial_machine_learning</a:t>
            </a:r>
            <a:r>
              <a:rPr lang="en-US" sz="1800" dirty="0">
                <a:latin typeface="Angsana New" panose="02020603050405020304" pitchFamily="18" charset="-34"/>
                <a:cs typeface="Angsana New" panose="02020603050405020304" pitchFamily="18" charset="-34"/>
              </a:rPr>
              <a:t>. </a:t>
            </a:r>
          </a:p>
          <a:p>
            <a:r>
              <a:rPr lang="en-US" sz="1800" dirty="0">
                <a:latin typeface="Angsana New" panose="02020603050405020304" pitchFamily="18" charset="-34"/>
                <a:cs typeface="Angsana New" panose="02020603050405020304" pitchFamily="18" charset="-34"/>
              </a:rPr>
              <a:t>5- How </a:t>
            </a:r>
            <a:r>
              <a:rPr lang="en-US" sz="1800" dirty="0" err="1">
                <a:latin typeface="Angsana New" panose="02020603050405020304" pitchFamily="18" charset="-34"/>
                <a:cs typeface="Angsana New" panose="02020603050405020304" pitchFamily="18" charset="-34"/>
              </a:rPr>
              <a:t>Adverserial</a:t>
            </a:r>
            <a:r>
              <a:rPr lang="en-US" sz="1800" dirty="0">
                <a:latin typeface="Angsana New" panose="02020603050405020304" pitchFamily="18" charset="-34"/>
                <a:cs typeface="Angsana New" panose="02020603050405020304" pitchFamily="18" charset="-34"/>
              </a:rPr>
              <a:t> Examples work - </a:t>
            </a:r>
            <a:r>
              <a:rPr lang="en-US" sz="1800" dirty="0">
                <a:latin typeface="Angsana New" panose="02020603050405020304" pitchFamily="18" charset="-34"/>
                <a:cs typeface="Angsana New" panose="02020603050405020304" pitchFamily="18" charset="-34"/>
                <a:hlinkClick r:id="rId23"/>
              </a:rPr>
              <a:t>https://wiki.davidl.me/view/Adversarial_Examples</a:t>
            </a:r>
            <a:r>
              <a:rPr lang="en-US" sz="1800" dirty="0">
                <a:latin typeface="Angsana New" panose="02020603050405020304" pitchFamily="18" charset="-34"/>
                <a:cs typeface="Angsana New" panose="02020603050405020304" pitchFamily="18" charset="-34"/>
              </a:rPr>
              <a:t>.</a:t>
            </a:r>
          </a:p>
          <a:p>
            <a:r>
              <a:rPr lang="en-US" sz="1800" dirty="0">
                <a:latin typeface="Angsana New" panose="02020603050405020304" pitchFamily="18" charset="-34"/>
                <a:cs typeface="Angsana New" panose="02020603050405020304" pitchFamily="18" charset="-34"/>
              </a:rPr>
              <a:t>6- NIPS Completion Track- Google adversarial attack open challenge Kaggle dataset/F-MNIST  </a:t>
            </a:r>
            <a:r>
              <a:rPr lang="en-US" sz="1800" dirty="0">
                <a:latin typeface="Angsana New" panose="02020603050405020304" pitchFamily="18" charset="-34"/>
                <a:cs typeface="Angsana New" panose="02020603050405020304" pitchFamily="18" charset="-34"/>
                <a:hlinkClick r:id="rId24"/>
              </a:rPr>
              <a:t>https://nips.cc/Conferences/2017/CompetitionTrack</a:t>
            </a:r>
            <a:r>
              <a:rPr lang="en-US" sz="1800" dirty="0">
                <a:latin typeface="Angsana New" panose="02020603050405020304" pitchFamily="18" charset="-34"/>
                <a:cs typeface="Angsana New" panose="02020603050405020304" pitchFamily="18" charset="-34"/>
              </a:rPr>
              <a:t>.</a:t>
            </a:r>
          </a:p>
          <a:p>
            <a:r>
              <a:rPr lang="en-US" sz="1800" dirty="0">
                <a:latin typeface="Angsana New" panose="02020603050405020304" pitchFamily="18" charset="-34"/>
                <a:cs typeface="Angsana New" panose="02020603050405020304" pitchFamily="18" charset="-34"/>
              </a:rPr>
              <a:t>7-  Generative adversarial network,  </a:t>
            </a:r>
            <a:r>
              <a:rPr lang="en-US" sz="1800" dirty="0">
                <a:latin typeface="Angsana New" panose="02020603050405020304" pitchFamily="18" charset="-34"/>
                <a:cs typeface="Angsana New" panose="02020603050405020304" pitchFamily="18" charset="-34"/>
                <a:hlinkClick r:id="rId25"/>
              </a:rPr>
              <a:t>https://en.wikipedia.org/wiki/Generative_adversarial_network</a:t>
            </a:r>
            <a:r>
              <a:rPr lang="en-US" sz="1800" dirty="0">
                <a:latin typeface="Angsana New" panose="02020603050405020304" pitchFamily="18" charset="-34"/>
                <a:cs typeface="Angsana New" panose="02020603050405020304" pitchFamily="18" charset="-34"/>
              </a:rPr>
              <a:t>. </a:t>
            </a:r>
          </a:p>
          <a:p>
            <a:r>
              <a:rPr lang="en-US" sz="1800" dirty="0">
                <a:latin typeface="Angsana New" panose="02020603050405020304" pitchFamily="18" charset="-34"/>
                <a:cs typeface="Angsana New" panose="02020603050405020304" pitchFamily="18" charset="-34"/>
              </a:rPr>
              <a:t>8- Black-box Adversarial Sample Generation Based on Differential Evolution, </a:t>
            </a:r>
            <a:r>
              <a:rPr lang="en-US" sz="1800" dirty="0">
                <a:latin typeface="Angsana New" panose="02020603050405020304" pitchFamily="18" charset="-34"/>
                <a:cs typeface="Angsana New" panose="02020603050405020304" pitchFamily="18" charset="-34"/>
                <a:hlinkClick r:id="rId26"/>
              </a:rPr>
              <a:t>https://arxiv.org/abs/2007.15310</a:t>
            </a:r>
            <a:r>
              <a:rPr lang="en-US" sz="1800" dirty="0">
                <a:latin typeface="Angsana New" panose="02020603050405020304" pitchFamily="18" charset="-34"/>
                <a:cs typeface="Angsana New" panose="02020603050405020304" pitchFamily="18" charset="-34"/>
              </a:rPr>
              <a:t>. </a:t>
            </a:r>
          </a:p>
          <a:p>
            <a:endParaRPr lang="en-US" sz="1800" dirty="0">
              <a:latin typeface="Angsana New" panose="02020603050405020304" pitchFamily="18" charset="-34"/>
              <a:cs typeface="Angsana New" panose="02020603050405020304" pitchFamily="18" charset="-34"/>
            </a:endParaRPr>
          </a:p>
          <a:p>
            <a:endParaRPr lang="en-US" sz="1800" dirty="0">
              <a:latin typeface="Angsana New" panose="02020603050405020304" pitchFamily="18" charset="-34"/>
              <a:cs typeface="Angsana New" panose="02020603050405020304" pitchFamily="18" charset="-34"/>
            </a:endParaRPr>
          </a:p>
          <a:p>
            <a:endParaRPr lang="en-US" dirty="0"/>
          </a:p>
          <a:p>
            <a:endParaRPr lang="en-US" sz="1800" dirty="0">
              <a:latin typeface="Angsana New" panose="02020603050405020304" pitchFamily="18" charset="-34"/>
              <a:cs typeface="Angsana New" panose="02020603050405020304" pitchFamily="18" charset="-34"/>
            </a:endParaRPr>
          </a:p>
          <a:p>
            <a:endParaRPr lang="en-US" sz="1200" dirty="0">
              <a:latin typeface="Angsana New" panose="02020603050405020304" pitchFamily="18" charset="-34"/>
              <a:cs typeface="Angsana New" panose="02020603050405020304" pitchFamily="18" charset="-34"/>
            </a:endParaRPr>
          </a:p>
        </p:txBody>
      </p:sp>
    </p:spTree>
    <p:extLst>
      <p:ext uri="{BB962C8B-B14F-4D97-AF65-F5344CB8AC3E}">
        <p14:creationId xmlns:p14="http://schemas.microsoft.com/office/powerpoint/2010/main" val="3167578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EEDD8-CE01-3646-9AC7-9D2FBDC7302A}"/>
              </a:ext>
            </a:extLst>
          </p:cNvPr>
          <p:cNvSpPr>
            <a:spLocks noGrp="1"/>
          </p:cNvSpPr>
          <p:nvPr>
            <p:ph type="title"/>
          </p:nvPr>
        </p:nvSpPr>
        <p:spPr>
          <a:xfrm>
            <a:off x="838200" y="103868"/>
            <a:ext cx="10515600" cy="1325563"/>
          </a:xfrm>
        </p:spPr>
        <p:txBody>
          <a:bodyPr/>
          <a:lstStyle/>
          <a:p>
            <a:r>
              <a:rPr lang="en-US" dirty="0"/>
              <a:t>Introduction</a:t>
            </a:r>
          </a:p>
        </p:txBody>
      </p:sp>
      <p:sp>
        <p:nvSpPr>
          <p:cNvPr id="3" name="Content Placeholder 2">
            <a:extLst>
              <a:ext uri="{FF2B5EF4-FFF2-40B4-BE49-F238E27FC236}">
                <a16:creationId xmlns:a16="http://schemas.microsoft.com/office/drawing/2014/main" id="{59B06D35-0022-F442-902B-A8ADC349D0CB}"/>
              </a:ext>
            </a:extLst>
          </p:cNvPr>
          <p:cNvSpPr>
            <a:spLocks noGrp="1"/>
          </p:cNvSpPr>
          <p:nvPr>
            <p:ph idx="1"/>
          </p:nvPr>
        </p:nvSpPr>
        <p:spPr>
          <a:xfrm>
            <a:off x="708108" y="1321170"/>
            <a:ext cx="10515600" cy="4573941"/>
          </a:xfrm>
        </p:spPr>
        <p:txBody>
          <a:bodyPr>
            <a:normAutofit/>
          </a:bodyPr>
          <a:lstStyle/>
          <a:p>
            <a:r>
              <a:rPr lang="en-US" dirty="0"/>
              <a:t>What are Adversarial attacks on ML models: </a:t>
            </a:r>
          </a:p>
          <a:p>
            <a:endParaRPr lang="en-US" dirty="0"/>
          </a:p>
          <a:p>
            <a:r>
              <a:rPr lang="en-US" dirty="0"/>
              <a:t>Adversarial attacks is a machine learning approach that aims to trick machine learning models by providing deceptive input. </a:t>
            </a:r>
          </a:p>
          <a:p>
            <a:endParaRPr lang="en-US" dirty="0"/>
          </a:p>
          <a:p>
            <a:r>
              <a:rPr lang="en-US" dirty="0"/>
              <a:t>The generation and detection of adversarial examples, which are inputs are often specially created to deceive classifiers</a:t>
            </a:r>
            <a:r>
              <a:rPr lang="en-US" sz="1600" baseline="30000" dirty="0"/>
              <a:t>.[1][2][3]</a:t>
            </a:r>
          </a:p>
          <a:p>
            <a:endParaRPr lang="en-US" dirty="0"/>
          </a:p>
        </p:txBody>
      </p:sp>
    </p:spTree>
    <p:extLst>
      <p:ext uri="{BB962C8B-B14F-4D97-AF65-F5344CB8AC3E}">
        <p14:creationId xmlns:p14="http://schemas.microsoft.com/office/powerpoint/2010/main" val="2064074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69288-D440-0A4D-8761-A905F7CE569B}"/>
              </a:ext>
            </a:extLst>
          </p:cNvPr>
          <p:cNvSpPr>
            <a:spLocks noGrp="1"/>
          </p:cNvSpPr>
          <p:nvPr>
            <p:ph type="title"/>
          </p:nvPr>
        </p:nvSpPr>
        <p:spPr>
          <a:xfrm>
            <a:off x="838200" y="129994"/>
            <a:ext cx="10515600" cy="1325563"/>
          </a:xfrm>
        </p:spPr>
        <p:txBody>
          <a:bodyPr/>
          <a:lstStyle/>
          <a:p>
            <a:r>
              <a:rPr lang="en-US" dirty="0"/>
              <a:t>Types of Adversary attacks (White and Black Box): </a:t>
            </a:r>
          </a:p>
        </p:txBody>
      </p:sp>
      <p:sp>
        <p:nvSpPr>
          <p:cNvPr id="3" name="Content Placeholder 2">
            <a:extLst>
              <a:ext uri="{FF2B5EF4-FFF2-40B4-BE49-F238E27FC236}">
                <a16:creationId xmlns:a16="http://schemas.microsoft.com/office/drawing/2014/main" id="{11A6F879-0EDC-664F-982E-25A50CFF10E2}"/>
              </a:ext>
            </a:extLst>
          </p:cNvPr>
          <p:cNvSpPr>
            <a:spLocks noGrp="1"/>
          </p:cNvSpPr>
          <p:nvPr>
            <p:ph idx="1"/>
          </p:nvPr>
        </p:nvSpPr>
        <p:spPr>
          <a:xfrm>
            <a:off x="838200" y="1455557"/>
            <a:ext cx="10515600" cy="4351338"/>
          </a:xfrm>
        </p:spPr>
        <p:txBody>
          <a:bodyPr>
            <a:normAutofit fontScale="92500" lnSpcReduction="20000"/>
          </a:bodyPr>
          <a:lstStyle/>
          <a:p>
            <a:pPr marL="0" indent="0">
              <a:buNone/>
            </a:pPr>
            <a:endParaRPr lang="en-US" dirty="0"/>
          </a:p>
          <a:p>
            <a:r>
              <a:rPr lang="en-US" dirty="0"/>
              <a:t>A white box attack is a scenario where the attacker has complete access to the target model, including the model’s architecture and its parameters</a:t>
            </a:r>
            <a:r>
              <a:rPr lang="en-US" sz="1300" baseline="30000" dirty="0"/>
              <a:t>.[2][4][5]</a:t>
            </a:r>
          </a:p>
          <a:p>
            <a:endParaRPr lang="en-US" dirty="0"/>
          </a:p>
          <a:p>
            <a:r>
              <a:rPr lang="en-US" dirty="0"/>
              <a:t>A black box attack is a scenario where an attacker has no access to the model and can only observe the outputs of the targeted model.</a:t>
            </a:r>
          </a:p>
          <a:p>
            <a:pPr marL="0" indent="0">
              <a:buNone/>
            </a:pPr>
            <a:br>
              <a:rPr lang="en-US" dirty="0"/>
            </a:br>
            <a:endParaRPr lang="en-US" dirty="0"/>
          </a:p>
        </p:txBody>
      </p:sp>
    </p:spTree>
    <p:extLst>
      <p:ext uri="{BB962C8B-B14F-4D97-AF65-F5344CB8AC3E}">
        <p14:creationId xmlns:p14="http://schemas.microsoft.com/office/powerpoint/2010/main" val="2655467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AED66-BCA7-4345-8461-8E0BBE19B8DE}"/>
              </a:ext>
            </a:extLst>
          </p:cNvPr>
          <p:cNvSpPr>
            <a:spLocks noGrp="1"/>
          </p:cNvSpPr>
          <p:nvPr>
            <p:ph type="title"/>
          </p:nvPr>
        </p:nvSpPr>
        <p:spPr>
          <a:xfrm>
            <a:off x="838200" y="0"/>
            <a:ext cx="10515600" cy="1325563"/>
          </a:xfrm>
        </p:spPr>
        <p:txBody>
          <a:bodyPr/>
          <a:lstStyle/>
          <a:p>
            <a:r>
              <a:rPr lang="en-US" dirty="0"/>
              <a:t>Introduction</a:t>
            </a:r>
          </a:p>
        </p:txBody>
      </p:sp>
      <p:sp>
        <p:nvSpPr>
          <p:cNvPr id="3" name="Content Placeholder 2">
            <a:extLst>
              <a:ext uri="{FF2B5EF4-FFF2-40B4-BE49-F238E27FC236}">
                <a16:creationId xmlns:a16="http://schemas.microsoft.com/office/drawing/2014/main" id="{85DEC89B-5C0D-DB43-AAAE-594BB6BF87CF}"/>
              </a:ext>
            </a:extLst>
          </p:cNvPr>
          <p:cNvSpPr>
            <a:spLocks noGrp="1"/>
          </p:cNvSpPr>
          <p:nvPr>
            <p:ph idx="1"/>
          </p:nvPr>
        </p:nvSpPr>
        <p:spPr>
          <a:xfrm>
            <a:off x="838200" y="1217563"/>
            <a:ext cx="10515600" cy="4721406"/>
          </a:xfrm>
        </p:spPr>
        <p:txBody>
          <a:bodyPr/>
          <a:lstStyle/>
          <a:p>
            <a:r>
              <a:rPr lang="en-US" dirty="0"/>
              <a:t>Basic idea of image classification:  (CNN)</a:t>
            </a:r>
          </a:p>
          <a:p>
            <a:pPr marL="0" indent="0">
              <a:buNone/>
            </a:pPr>
            <a:endParaRPr lang="en-US" dirty="0"/>
          </a:p>
          <a:p>
            <a:r>
              <a:rPr lang="en-US" dirty="0"/>
              <a:t> CNNs take advantage of the fact that, in any given image,</a:t>
            </a:r>
            <a:r>
              <a:rPr lang="en-US" b="1" dirty="0"/>
              <a:t> proximity is strongly correlated with similarity.</a:t>
            </a:r>
            <a:r>
              <a:rPr lang="en-US" dirty="0"/>
              <a:t> </a:t>
            </a:r>
          </a:p>
          <a:p>
            <a:endParaRPr lang="en-US" dirty="0"/>
          </a:p>
          <a:p>
            <a:r>
              <a:rPr lang="en-US" dirty="0"/>
              <a:t>This means that the two pixels that are near one another are more likely to be related compared to two pixels that are further apart, Whereas in a typical neural network, every pixel is connected to each neuron.</a:t>
            </a:r>
          </a:p>
        </p:txBody>
      </p:sp>
    </p:spTree>
    <p:extLst>
      <p:ext uri="{BB962C8B-B14F-4D97-AF65-F5344CB8AC3E}">
        <p14:creationId xmlns:p14="http://schemas.microsoft.com/office/powerpoint/2010/main" val="1492939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9362CD-4F8C-B44C-9CB7-EEBBD4D8EC42}"/>
              </a:ext>
            </a:extLst>
          </p:cNvPr>
          <p:cNvSpPr>
            <a:spLocks noGrp="1"/>
          </p:cNvSpPr>
          <p:nvPr>
            <p:ph idx="1"/>
          </p:nvPr>
        </p:nvSpPr>
        <p:spPr>
          <a:xfrm>
            <a:off x="838200" y="623711"/>
            <a:ext cx="10515600" cy="5610578"/>
          </a:xfrm>
        </p:spPr>
        <p:txBody>
          <a:bodyPr>
            <a:normAutofit fontScale="92500" lnSpcReduction="10000"/>
          </a:bodyPr>
          <a:lstStyle/>
          <a:p>
            <a:r>
              <a:rPr lang="en-US" dirty="0"/>
              <a:t>There are a large variety of different adversarial attacks that can be used against machine learning systems. Many of these work on deep learning systems and traditional machine learning models such as Support Vector Machines (SVMs) and linear regression.</a:t>
            </a:r>
          </a:p>
          <a:p>
            <a:endParaRPr lang="en-US" dirty="0"/>
          </a:p>
          <a:p>
            <a:r>
              <a:rPr lang="en-US" dirty="0"/>
              <a:t>Most adversarial attacks usually aim to deteriorate the performance of classifiers on specific tasks, essentially to “fool” the machine learning algorithm</a:t>
            </a:r>
            <a:r>
              <a:rPr lang="en-US" sz="1300" baseline="30000" dirty="0"/>
              <a:t>.[5][8]</a:t>
            </a:r>
          </a:p>
          <a:p>
            <a:endParaRPr lang="en-US" dirty="0"/>
          </a:p>
          <a:p>
            <a:r>
              <a:rPr lang="en-US" dirty="0"/>
              <a:t>Adversarial machine learning is the field that studies a class of attacks that aims to deteriorate the performance of classifiers on specific tasks.</a:t>
            </a:r>
          </a:p>
          <a:p>
            <a:endParaRPr lang="en-US" dirty="0"/>
          </a:p>
        </p:txBody>
      </p:sp>
    </p:spTree>
    <p:extLst>
      <p:ext uri="{BB962C8B-B14F-4D97-AF65-F5344CB8AC3E}">
        <p14:creationId xmlns:p14="http://schemas.microsoft.com/office/powerpoint/2010/main" val="3335686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7D645-9A7C-754B-8E50-B03CE9878EFC}"/>
              </a:ext>
            </a:extLst>
          </p:cNvPr>
          <p:cNvSpPr>
            <a:spLocks noGrp="1"/>
          </p:cNvSpPr>
          <p:nvPr>
            <p:ph type="title"/>
          </p:nvPr>
        </p:nvSpPr>
        <p:spPr/>
        <p:txBody>
          <a:bodyPr/>
          <a:lstStyle/>
          <a:p>
            <a:r>
              <a:rPr lang="en-US" dirty="0"/>
              <a:t>Adversarial attacks (L.R)</a:t>
            </a:r>
          </a:p>
        </p:txBody>
      </p:sp>
      <p:pic>
        <p:nvPicPr>
          <p:cNvPr id="4" name="Content Placeholder 3" descr="Qr code&#10;&#10;Description automatically generated">
            <a:extLst>
              <a:ext uri="{FF2B5EF4-FFF2-40B4-BE49-F238E27FC236}">
                <a16:creationId xmlns:a16="http://schemas.microsoft.com/office/drawing/2014/main" id="{CA786D9A-C0FE-DF4B-8705-72BA2CCEB273}"/>
              </a:ext>
            </a:extLst>
          </p:cNvPr>
          <p:cNvPicPr>
            <a:picLocks noGrp="1" noChangeAspect="1"/>
          </p:cNvPicPr>
          <p:nvPr>
            <p:ph idx="1"/>
          </p:nvPr>
        </p:nvPicPr>
        <p:blipFill>
          <a:blip r:embed="rId2"/>
          <a:stretch>
            <a:fillRect/>
          </a:stretch>
        </p:blipFill>
        <p:spPr>
          <a:xfrm>
            <a:off x="1651000" y="2085006"/>
            <a:ext cx="8890000" cy="2997200"/>
          </a:xfrm>
          <a:prstGeom prst="rect">
            <a:avLst/>
          </a:prstGeom>
        </p:spPr>
      </p:pic>
    </p:spTree>
    <p:extLst>
      <p:ext uri="{BB962C8B-B14F-4D97-AF65-F5344CB8AC3E}">
        <p14:creationId xmlns:p14="http://schemas.microsoft.com/office/powerpoint/2010/main" val="3211241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B8AE9-B7A1-8E47-B86D-BABBD8B8BD37}"/>
              </a:ext>
            </a:extLst>
          </p:cNvPr>
          <p:cNvSpPr>
            <a:spLocks noGrp="1"/>
          </p:cNvSpPr>
          <p:nvPr>
            <p:ph type="title"/>
          </p:nvPr>
        </p:nvSpPr>
        <p:spPr/>
        <p:txBody>
          <a:bodyPr/>
          <a:lstStyle/>
          <a:p>
            <a:r>
              <a:rPr lang="en-US" dirty="0"/>
              <a:t>Why are Adversarial Attacks dangerous and how would they affect systems: ( Let’s go back to lecture 1 day  1).</a:t>
            </a:r>
          </a:p>
        </p:txBody>
      </p:sp>
      <p:pic>
        <p:nvPicPr>
          <p:cNvPr id="5" name="Content Placeholder 4" descr="Chart&#10;&#10;Description automatically generated with medium confidence">
            <a:extLst>
              <a:ext uri="{FF2B5EF4-FFF2-40B4-BE49-F238E27FC236}">
                <a16:creationId xmlns:a16="http://schemas.microsoft.com/office/drawing/2014/main" id="{5D3E1C99-C2AA-5948-8AD5-EFF072396FA8}"/>
              </a:ext>
            </a:extLst>
          </p:cNvPr>
          <p:cNvPicPr>
            <a:picLocks noGrp="1" noChangeAspect="1"/>
          </p:cNvPicPr>
          <p:nvPr>
            <p:ph idx="1"/>
          </p:nvPr>
        </p:nvPicPr>
        <p:blipFill>
          <a:blip r:embed="rId2"/>
          <a:stretch>
            <a:fillRect/>
          </a:stretch>
        </p:blipFill>
        <p:spPr>
          <a:xfrm>
            <a:off x="2707076" y="1825625"/>
            <a:ext cx="6777848" cy="4351338"/>
          </a:xfrm>
        </p:spPr>
      </p:pic>
    </p:spTree>
    <p:extLst>
      <p:ext uri="{BB962C8B-B14F-4D97-AF65-F5344CB8AC3E}">
        <p14:creationId xmlns:p14="http://schemas.microsoft.com/office/powerpoint/2010/main" val="509121523"/>
      </p:ext>
    </p:extLst>
  </p:cSld>
  <p:clrMapOvr>
    <a:masterClrMapping/>
  </p:clrMapOvr>
</p:sld>
</file>

<file path=ppt/theme/theme1.xml><?xml version="1.0" encoding="utf-8"?>
<a:theme xmlns:a="http://schemas.openxmlformats.org/drawingml/2006/main" name="Office Theme">
  <a:themeElements>
    <a:clrScheme name="Syracuse University Color Palette">
      <a:dk1>
        <a:srgbClr val="3F403F"/>
      </a:dk1>
      <a:lt1>
        <a:srgbClr val="FFFFFF"/>
      </a:lt1>
      <a:dk2>
        <a:srgbClr val="F76900"/>
      </a:dk2>
      <a:lt2>
        <a:srgbClr val="ADB3B8"/>
      </a:lt2>
      <a:accent1>
        <a:srgbClr val="000E54"/>
      </a:accent1>
      <a:accent2>
        <a:srgbClr val="FF431B"/>
      </a:accent2>
      <a:accent3>
        <a:srgbClr val="FF8E00"/>
      </a:accent3>
      <a:accent4>
        <a:srgbClr val="203299"/>
      </a:accent4>
      <a:accent5>
        <a:srgbClr val="2B72D7"/>
      </a:accent5>
      <a:accent6>
        <a:srgbClr val="F76900"/>
      </a:accent6>
      <a:hlink>
        <a:srgbClr val="D74100"/>
      </a:hlink>
      <a:folHlink>
        <a:srgbClr val="D74100"/>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11670</TotalTime>
  <Words>1550</Words>
  <Application>Microsoft Macintosh PowerPoint</Application>
  <PresentationFormat>Widescreen</PresentationFormat>
  <Paragraphs>117</Paragraphs>
  <Slides>34</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34</vt:i4>
      </vt:variant>
    </vt:vector>
  </HeadingPairs>
  <TitlesOfParts>
    <vt:vector size="49" baseType="lpstr">
      <vt:lpstr>Angsana New</vt:lpstr>
      <vt:lpstr>Arial</vt:lpstr>
      <vt:lpstr>Calibri</vt:lpstr>
      <vt:lpstr>Inter</vt:lpstr>
      <vt:lpstr>Sherman Sans Bold</vt:lpstr>
      <vt:lpstr>Sherman Sans Book</vt:lpstr>
      <vt:lpstr>Sherman Serif Book</vt:lpstr>
      <vt:lpstr>STIXGeneral-Italic</vt:lpstr>
      <vt:lpstr>STIXGeneral-Regular</vt:lpstr>
      <vt:lpstr>STIXSizeOneSym</vt:lpstr>
      <vt:lpstr>STIXVariants</vt:lpstr>
      <vt:lpstr>System Font Regular</vt:lpstr>
      <vt:lpstr>Verdana</vt:lpstr>
      <vt:lpstr>Wingdings</vt:lpstr>
      <vt:lpstr>Office Theme</vt:lpstr>
      <vt:lpstr>Adversarial attacks on Machine Learning Algorithms.</vt:lpstr>
      <vt:lpstr>Content</vt:lpstr>
      <vt:lpstr>Problem Statement: (Security &amp; Privacy Perspective)</vt:lpstr>
      <vt:lpstr>Introduction</vt:lpstr>
      <vt:lpstr>Types of Adversary attacks (White and Black Box): </vt:lpstr>
      <vt:lpstr>Introduction</vt:lpstr>
      <vt:lpstr>PowerPoint Presentation</vt:lpstr>
      <vt:lpstr>Adversarial attacks (L.R)</vt:lpstr>
      <vt:lpstr>Why are Adversarial Attacks dangerous and how would they affect systems: ( Let’s go back to lecture 1 day  1).</vt:lpstr>
      <vt:lpstr>Literature Review: </vt:lpstr>
      <vt:lpstr>MNIST: </vt:lpstr>
      <vt:lpstr>Ways of Adversarial Attack :</vt:lpstr>
      <vt:lpstr>Model Extraction </vt:lpstr>
      <vt:lpstr>Approach :</vt:lpstr>
      <vt:lpstr>The images are 28x28 NumPy arrays, with pixel values ranging from 0 to 255. The labels are an array of integers, ranging from 0 to 9. These correspond to the class of clothing the image represents:</vt:lpstr>
      <vt:lpstr>We use Multi-class Logistic Regression</vt:lpstr>
      <vt:lpstr>PowerPoint Presentation</vt:lpstr>
      <vt:lpstr>We check if we have as much weight vectors as classes:</vt:lpstr>
      <vt:lpstr>Results: </vt:lpstr>
      <vt:lpstr>Experimental Setup:</vt:lpstr>
      <vt:lpstr>PowerPoint Presentation</vt:lpstr>
      <vt:lpstr>PowerPoint Presentation</vt:lpstr>
      <vt:lpstr>PowerPoint Presentation</vt:lpstr>
      <vt:lpstr>PowerPoint Presentation</vt:lpstr>
      <vt:lpstr>PowerPoint Presentation</vt:lpstr>
      <vt:lpstr>Inference &amp; Comments : </vt:lpstr>
      <vt:lpstr>PowerPoint Presentation</vt:lpstr>
      <vt:lpstr>PowerPoint Presentation</vt:lpstr>
      <vt:lpstr>COMMENTS: </vt:lpstr>
      <vt:lpstr>PowerPoint Presentation</vt:lpstr>
      <vt:lpstr>OBSERVATION: </vt:lpstr>
      <vt:lpstr>PowerPoint Presentation</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Hubert De La Vega</dc:creator>
  <cp:lastModifiedBy>Henil Harshad Vedant</cp:lastModifiedBy>
  <cp:revision>151</cp:revision>
  <dcterms:created xsi:type="dcterms:W3CDTF">2019-07-05T14:23:44Z</dcterms:created>
  <dcterms:modified xsi:type="dcterms:W3CDTF">2022-05-10T14:19:20Z</dcterms:modified>
</cp:coreProperties>
</file>